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25"/>
  </p:notesMasterIdLst>
  <p:sldIdLst>
    <p:sldId id="25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1" r:id="rId19"/>
    <p:sldId id="282" r:id="rId20"/>
    <p:sldId id="283" r:id="rId21"/>
    <p:sldId id="284" r:id="rId22"/>
    <p:sldId id="285"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A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B0CC6-7A03-4652-9631-E3974457E606}" v="9" dt="2021-10-21T14:26:09.590"/>
    <p1510:client id="{AAFF5DB6-8EDB-8F19-0BE6-69A13E0ABD4A}" v="20" dt="2021-06-07T18:26:4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78" autoAdjust="0"/>
    <p:restoredTop sz="56552" autoAdjust="0"/>
  </p:normalViewPr>
  <p:slideViewPr>
    <p:cSldViewPr snapToGrid="0">
      <p:cViewPr>
        <p:scale>
          <a:sx n="70" d="100"/>
          <a:sy n="70" d="100"/>
        </p:scale>
        <p:origin x="3824"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wbush, Sheila K." userId="S::sfawbush@uky.edu::eb4b0c43-c799-414a-9855-42f8b00eba3e" providerId="AD" clId="Web-{AAFF5DB6-8EDB-8F19-0BE6-69A13E0ABD4A}"/>
    <pc:docChg chg="modSld">
      <pc:chgData name="Fawbush, Sheila K." userId="S::sfawbush@uky.edu::eb4b0c43-c799-414a-9855-42f8b00eba3e" providerId="AD" clId="Web-{AAFF5DB6-8EDB-8F19-0BE6-69A13E0ABD4A}" dt="2021-06-07T18:26:42.500" v="10" actId="20577"/>
      <pc:docMkLst>
        <pc:docMk/>
      </pc:docMkLst>
      <pc:sldChg chg="modSp">
        <pc:chgData name="Fawbush, Sheila K." userId="S::sfawbush@uky.edu::eb4b0c43-c799-414a-9855-42f8b00eba3e" providerId="AD" clId="Web-{AAFF5DB6-8EDB-8F19-0BE6-69A13E0ABD4A}" dt="2021-06-07T18:26:42.500" v="10" actId="20577"/>
        <pc:sldMkLst>
          <pc:docMk/>
          <pc:sldMk cId="19064773" sldId="256"/>
        </pc:sldMkLst>
        <pc:spChg chg="mod">
          <ac:chgData name="Fawbush, Sheila K." userId="S::sfawbush@uky.edu::eb4b0c43-c799-414a-9855-42f8b00eba3e" providerId="AD" clId="Web-{AAFF5DB6-8EDB-8F19-0BE6-69A13E0ABD4A}" dt="2021-06-07T18:26:42.500" v="10" actId="20577"/>
          <ac:spMkLst>
            <pc:docMk/>
            <pc:sldMk cId="19064773" sldId="256"/>
            <ac:spMk id="14" creationId="{D22896D9-9D4E-9948-8FDE-91DFE947B76F}"/>
          </ac:spMkLst>
        </pc:spChg>
      </pc:sldChg>
    </pc:docChg>
  </pc:docChgLst>
  <pc:docChgLst>
    <pc:chgData name="Norman, Heather" userId="S::hlno222@uky.edu::e6c5cf73-8c2b-4acc-b0b5-f3a3b17eac99" providerId="AD" clId="Web-{3FAB0CC6-7A03-4652-9631-E3974457E606}"/>
    <pc:docChg chg="modSld">
      <pc:chgData name="Norman, Heather" userId="S::hlno222@uky.edu::e6c5cf73-8c2b-4acc-b0b5-f3a3b17eac99" providerId="AD" clId="Web-{3FAB0CC6-7A03-4652-9631-E3974457E606}" dt="2021-10-21T14:26:09.590" v="8" actId="20577"/>
      <pc:docMkLst>
        <pc:docMk/>
      </pc:docMkLst>
      <pc:sldChg chg="modSp">
        <pc:chgData name="Norman, Heather" userId="S::hlno222@uky.edu::e6c5cf73-8c2b-4acc-b0b5-f3a3b17eac99" providerId="AD" clId="Web-{3FAB0CC6-7A03-4652-9631-E3974457E606}" dt="2021-10-21T14:26:09.590" v="8" actId="20577"/>
        <pc:sldMkLst>
          <pc:docMk/>
          <pc:sldMk cId="19064773" sldId="256"/>
        </pc:sldMkLst>
        <pc:spChg chg="mod">
          <ac:chgData name="Norman, Heather" userId="S::hlno222@uky.edu::e6c5cf73-8c2b-4acc-b0b5-f3a3b17eac99" providerId="AD" clId="Web-{3FAB0CC6-7A03-4652-9631-E3974457E606}" dt="2021-10-21T14:25:55.636" v="0" actId="20577"/>
          <ac:spMkLst>
            <pc:docMk/>
            <pc:sldMk cId="19064773" sldId="256"/>
            <ac:spMk id="10" creationId="{7C238565-5423-8641-8E26-1D4769DE632E}"/>
          </ac:spMkLst>
        </pc:spChg>
        <pc:spChg chg="mod">
          <ac:chgData name="Norman, Heather" userId="S::hlno222@uky.edu::e6c5cf73-8c2b-4acc-b0b5-f3a3b17eac99" providerId="AD" clId="Web-{3FAB0CC6-7A03-4652-9631-E3974457E606}" dt="2021-10-21T14:26:09.590" v="8" actId="20577"/>
          <ac:spMkLst>
            <pc:docMk/>
            <pc:sldMk cId="19064773" sldId="256"/>
            <ac:spMk id="14" creationId="{D22896D9-9D4E-9948-8FDE-91DFE947B7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C837A-329A-4443-99AE-4C4E7772C015}" type="datetimeFigureOut">
              <a:rPr lang="en-US" smtClean="0"/>
              <a:t>10/21/2021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143C7-2CA1-44A4-AC0D-FE42A1F05C2B}" type="slidenum">
              <a:rPr lang="en-US" smtClean="0"/>
              <a:t>‹#›</a:t>
            </a:fld>
            <a:endParaRPr lang="en-US" dirty="0"/>
          </a:p>
        </p:txBody>
      </p:sp>
    </p:spTree>
    <p:extLst>
      <p:ext uri="{BB962C8B-B14F-4D97-AF65-F5344CB8AC3E}">
        <p14:creationId xmlns:p14="http://schemas.microsoft.com/office/powerpoint/2010/main" val="137795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Knowing what to say to someone who has been diagnosed with cancer can be hard. Talking to someone with cancer often creates fears of saying something inappropriate or making the person upset.  As a result, many people talk in whispers or opt to say nothing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are not alone if you do not know what to say or do when someone has cancer. But do not further isolate the person living with cancer by doing or saying nothing. Keep the following tips in mind and do what makes you most comfortable. Find ways to share your interest</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concern, provide encouragement, and offer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r>
              <a:rPr lang="en-US" b="1" dirty="0">
                <a:effectLst/>
              </a:rPr>
              <a:t>DISCUSSION: What is your experience and/or fear about talking with someone with cancer?</a:t>
            </a:r>
          </a:p>
        </p:txBody>
      </p:sp>
      <p:sp>
        <p:nvSpPr>
          <p:cNvPr id="4" name="Slide Number Placeholder 3"/>
          <p:cNvSpPr>
            <a:spLocks noGrp="1"/>
          </p:cNvSpPr>
          <p:nvPr>
            <p:ph type="sldNum" sz="quarter" idx="5"/>
          </p:nvPr>
        </p:nvSpPr>
        <p:spPr/>
        <p:txBody>
          <a:bodyPr/>
          <a:lstStyle/>
          <a:p>
            <a:fld id="{9AA143C7-2CA1-44A4-AC0D-FE42A1F05C2B}" type="slidenum">
              <a:rPr lang="en-US" smtClean="0"/>
              <a:t>1</a:t>
            </a:fld>
            <a:endParaRPr lang="en-US" dirty="0"/>
          </a:p>
        </p:txBody>
      </p:sp>
    </p:spTree>
    <p:extLst>
      <p:ext uri="{BB962C8B-B14F-4D97-AF65-F5344CB8AC3E}">
        <p14:creationId xmlns:p14="http://schemas.microsoft.com/office/powerpoint/2010/main" val="3953893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Follow their lead. </a:t>
            </a:r>
            <a:r>
              <a:rPr lang="en-US" sz="1200" kern="1200" dirty="0">
                <a:solidFill>
                  <a:schemeClr val="tx1"/>
                </a:solidFill>
                <a:effectLst/>
                <a:latin typeface="+mn-lt"/>
                <a:ea typeface="+mn-ea"/>
                <a:cs typeface="+mn-cs"/>
              </a:rPr>
              <a:t>Some people will be very open and want</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need to talk about their cancer, treatment, and experience, while others will remain private.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do not always have to talk about cancer, and sometimes a person will want a break from cancer and an opportunity to feel “normal.” In those moments, exchange a funny story or talk about the day (American Cancer Society, 2019; Cancer Treatment Centers of America,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143C7-2CA1-44A4-AC0D-FE42A1F05C2B}" type="slidenum">
              <a:rPr lang="en-US" smtClean="0"/>
              <a:t>10</a:t>
            </a:fld>
            <a:endParaRPr lang="en-US" dirty="0"/>
          </a:p>
        </p:txBody>
      </p:sp>
    </p:spTree>
    <p:extLst>
      <p:ext uri="{BB962C8B-B14F-4D97-AF65-F5344CB8AC3E}">
        <p14:creationId xmlns:p14="http://schemas.microsoft.com/office/powerpoint/2010/main" val="283172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 Considerate. </a:t>
            </a:r>
            <a:r>
              <a:rPr lang="en-US" sz="1200" kern="1200" dirty="0">
                <a:solidFill>
                  <a:schemeClr val="tx1"/>
                </a:solidFill>
                <a:effectLst/>
                <a:latin typeface="+mn-lt"/>
                <a:ea typeface="+mn-ea"/>
                <a:cs typeface="+mn-cs"/>
              </a:rPr>
              <a:t>Do not ask how many tumors they have, what stage cancer they are in, or how many months the doctor gave them to live. If a person wants you to know these things, they will share it (Cancer Treatment Centers of America, 2019).  </a:t>
            </a: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11</a:t>
            </a:fld>
            <a:endParaRPr lang="en-US" dirty="0"/>
          </a:p>
        </p:txBody>
      </p:sp>
    </p:spTree>
    <p:extLst>
      <p:ext uri="{BB962C8B-B14F-4D97-AF65-F5344CB8AC3E}">
        <p14:creationId xmlns:p14="http://schemas.microsoft.com/office/powerpoint/2010/main" val="2152941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Make them feel needed</a:t>
            </a:r>
            <a:r>
              <a:rPr lang="en-US" sz="1200" b="1" kern="1200" baseline="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important. </a:t>
            </a:r>
            <a:r>
              <a:rPr lang="en-US" sz="1200" kern="1200" dirty="0">
                <a:solidFill>
                  <a:schemeClr val="tx1"/>
                </a:solidFill>
                <a:effectLst/>
                <a:latin typeface="+mn-lt"/>
                <a:ea typeface="+mn-ea"/>
                <a:cs typeface="+mn-cs"/>
              </a:rPr>
              <a:t>Just because a person has cancer does not mean that they cannot be helpful or do anything. Treat the person like you have always treated the person and include them on projects, tasks, and social events as they always have. Let them tell you that they cannot do it or keep up (American Cancer Society, 2019). According to research (Leonard &amp; Kreitzer, 2019), “living on purpose feels alive, clear, and authentic.” Purpose positively influences physical health, protects against heart disease, helps with pain management, and leads to better relationships. A sense of purpose can also help people find meaning in things that happen to them (Leonard &amp; Kreitzer, 2019). </a:t>
            </a: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12</a:t>
            </a:fld>
            <a:endParaRPr lang="en-US" dirty="0"/>
          </a:p>
        </p:txBody>
      </p:sp>
    </p:spTree>
    <p:extLst>
      <p:ext uri="{BB962C8B-B14F-4D97-AF65-F5344CB8AC3E}">
        <p14:creationId xmlns:p14="http://schemas.microsoft.com/office/powerpoint/2010/main" val="409935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Share encouraging stories. </a:t>
            </a:r>
            <a:r>
              <a:rPr lang="en-US" sz="1200" kern="1200" dirty="0">
                <a:solidFill>
                  <a:schemeClr val="tx1"/>
                </a:solidFill>
                <a:effectLst/>
                <a:latin typeface="+mn-lt"/>
                <a:ea typeface="+mn-ea"/>
                <a:cs typeface="+mn-cs"/>
              </a:rPr>
              <a:t>Cancer patients like to hear cancer survivor stories, but do not say, “they had the same thing as you” because no two cancers are exactly the same. Instead, share a story and try to connect two people with similar diseases or use the story to let the person know you are familiar with cancer because you have been through it with another person. Avoid stories with unhappy endings (Cancer Treatment Centers of America,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13</a:t>
            </a:fld>
            <a:endParaRPr lang="en-US" dirty="0"/>
          </a:p>
        </p:txBody>
      </p:sp>
    </p:spTree>
    <p:extLst>
      <p:ext uri="{BB962C8B-B14F-4D97-AF65-F5344CB8AC3E}">
        <p14:creationId xmlns:p14="http://schemas.microsoft.com/office/powerpoint/2010/main" val="2884008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Talk about their appearance and mean what you say. </a:t>
            </a:r>
            <a:r>
              <a:rPr lang="en-US" sz="1200" kern="1200" dirty="0">
                <a:solidFill>
                  <a:schemeClr val="tx1"/>
                </a:solidFill>
                <a:effectLst/>
                <a:latin typeface="+mn-lt"/>
                <a:ea typeface="+mn-ea"/>
                <a:cs typeface="+mn-cs"/>
              </a:rPr>
              <a:t>Don’t comment about physical appearances unless you mean it. It is not nice to talk about pale complexion, weight loss, or hair loss — so don’t. Instead, if you mean it, tell the person he/she is beautiful or looking stronger (American Cancer Society, 2019; Cancer Treatment Centers of America,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14</a:t>
            </a:fld>
            <a:endParaRPr lang="en-US" dirty="0"/>
          </a:p>
        </p:txBody>
      </p:sp>
    </p:spTree>
    <p:extLst>
      <p:ext uri="{BB962C8B-B14F-4D97-AF65-F5344CB8AC3E}">
        <p14:creationId xmlns:p14="http://schemas.microsoft.com/office/powerpoint/2010/main" val="40267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Respect privacy. </a:t>
            </a:r>
            <a:r>
              <a:rPr lang="en-US" sz="1200" kern="1200" dirty="0">
                <a:solidFill>
                  <a:schemeClr val="tx1"/>
                </a:solidFill>
                <a:effectLst/>
                <a:latin typeface="+mn-lt"/>
                <a:ea typeface="+mn-ea"/>
                <a:cs typeface="+mn-cs"/>
              </a:rPr>
              <a:t>If someone tells you they have cancer, or shares details of their journey, it is not your job to tell others. If someone has not told you and you heard through the grapevine, don’t take it personally. It can take time for people to adjust to the diagnosis and feel ready to talk about it (American Cancer Society,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143C7-2CA1-44A4-AC0D-FE42A1F05C2B}" type="slidenum">
              <a:rPr lang="en-US" smtClean="0"/>
              <a:t>15</a:t>
            </a:fld>
            <a:endParaRPr lang="en-US" dirty="0"/>
          </a:p>
        </p:txBody>
      </p:sp>
    </p:spTree>
    <p:extLst>
      <p:ext uri="{BB962C8B-B14F-4D97-AF65-F5344CB8AC3E}">
        <p14:creationId xmlns:p14="http://schemas.microsoft.com/office/powerpoint/2010/main" val="3756918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 Careful with Humor. </a:t>
            </a:r>
            <a:r>
              <a:rPr lang="en-US" sz="1200" kern="1200" dirty="0">
                <a:solidFill>
                  <a:schemeClr val="tx1"/>
                </a:solidFill>
                <a:effectLst/>
                <a:latin typeface="+mn-lt"/>
                <a:ea typeface="+mn-ea"/>
                <a:cs typeface="+mn-cs"/>
              </a:rPr>
              <a:t>Humor often helps in tough situations, especially coping. But it is not everyone’s approach to coping. Let the person with cancer take the lead. It is better to join them in laughter versus risking a joke about the situation that is not well-received (American Cancer Society,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16</a:t>
            </a:fld>
            <a:endParaRPr lang="en-US" dirty="0"/>
          </a:p>
        </p:txBody>
      </p:sp>
    </p:spTree>
    <p:extLst>
      <p:ext uri="{BB962C8B-B14F-4D97-AF65-F5344CB8AC3E}">
        <p14:creationId xmlns:p14="http://schemas.microsoft.com/office/powerpoint/2010/main" val="301712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 Honest.</a:t>
            </a:r>
            <a:r>
              <a:rPr lang="en-US" sz="1200" kern="1200" dirty="0">
                <a:solidFill>
                  <a:schemeClr val="tx1"/>
                </a:solidFill>
                <a:effectLst/>
                <a:latin typeface="+mn-lt"/>
                <a:ea typeface="+mn-ea"/>
                <a:cs typeface="+mn-cs"/>
              </a:rPr>
              <a:t> You are not an expert in cancer or dealing with it.  It is okay to tell the person that you do not have experience with this and that you are scared or that you do not know what to say or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17</a:t>
            </a:fld>
            <a:endParaRPr lang="en-US" dirty="0"/>
          </a:p>
        </p:txBody>
      </p:sp>
    </p:spTree>
    <p:extLst>
      <p:ext uri="{BB962C8B-B14F-4D97-AF65-F5344CB8AC3E}">
        <p14:creationId xmlns:p14="http://schemas.microsoft.com/office/powerpoint/2010/main" val="2756364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Respect.</a:t>
            </a:r>
            <a:r>
              <a:rPr lang="en-US" sz="1200" kern="1200" dirty="0">
                <a:solidFill>
                  <a:schemeClr val="tx1"/>
                </a:solidFill>
                <a:effectLst/>
                <a:latin typeface="+mn-lt"/>
                <a:ea typeface="+mn-ea"/>
                <a:cs typeface="+mn-cs"/>
              </a:rPr>
              <a:t> You may disagree with a treatment plan or decision, but it is important to respect the patient’s wishes and decisions (American Cancer Society, 2019).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18</a:t>
            </a:fld>
            <a:endParaRPr lang="en-US" dirty="0"/>
          </a:p>
        </p:txBody>
      </p:sp>
    </p:spTree>
    <p:extLst>
      <p:ext uri="{BB962C8B-B14F-4D97-AF65-F5344CB8AC3E}">
        <p14:creationId xmlns:p14="http://schemas.microsoft.com/office/powerpoint/2010/main" val="3807649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the American Cancer Society (2019), it is normal to feel sorry for someone with cancer or even guilty that you are healthy. They suggest turning those awkward, but real feelings into support. The following recommendations are things that you can DO for someone living with cancer (American Cancer Society, 2019):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 Assertive.</a:t>
            </a:r>
            <a:r>
              <a:rPr lang="en-US" sz="1200" kern="1200" dirty="0">
                <a:solidFill>
                  <a:schemeClr val="tx1"/>
                </a:solidFill>
                <a:effectLst/>
                <a:latin typeface="+mn-lt"/>
                <a:ea typeface="+mn-ea"/>
                <a:cs typeface="+mn-cs"/>
              </a:rPr>
              <a:t> Instead of saying, “let me know if there is anything that I can do,” actually DO something. It is rare for someone to ask for help … so just do it. Babysit, drive to and sit through a treatment, get pedicures together, clean their house, run errands, deliver dinner, coordinate a visitation schedule, plan a party when treatment is over, etc.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 Normal. </a:t>
            </a:r>
            <a:r>
              <a:rPr lang="en-US" sz="1200" kern="1200" dirty="0">
                <a:solidFill>
                  <a:schemeClr val="tx1"/>
                </a:solidFill>
                <a:effectLst/>
                <a:latin typeface="+mn-lt"/>
                <a:ea typeface="+mn-ea"/>
                <a:cs typeface="+mn-cs"/>
              </a:rPr>
              <a:t>Shower your loved one with love and normalcy</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Show your loved one with cancer that you care and that they are still needed. Include them in activities and events, and keep inviting them unless they tell you otherwise.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 Honorable.</a:t>
            </a:r>
            <a:r>
              <a:rPr lang="en-US" sz="1200" kern="1200" dirty="0">
                <a:solidFill>
                  <a:schemeClr val="tx1"/>
                </a:solidFill>
                <a:effectLst/>
                <a:latin typeface="+mn-lt"/>
                <a:ea typeface="+mn-ea"/>
                <a:cs typeface="+mn-cs"/>
              </a:rPr>
              <a:t> Make or organize a contribution to a charity, participate in a race for a cure, organize a blood drive, or make other special efforts in their name.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Discussion: What have you done or what do you suggest doing for someone with cancer?</a:t>
            </a:r>
          </a:p>
          <a:p>
            <a:pPr lvl="0"/>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19</a:t>
            </a:fld>
            <a:endParaRPr lang="en-US" dirty="0"/>
          </a:p>
        </p:txBody>
      </p:sp>
    </p:spTree>
    <p:extLst>
      <p:ext uri="{BB962C8B-B14F-4D97-AF65-F5344CB8AC3E}">
        <p14:creationId xmlns:p14="http://schemas.microsoft.com/office/powerpoint/2010/main" val="221352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Despite prevalence, increasing cancer survival rates, and advanced medical technology to treat cancer, family members, friends, loved ones, and co-workers continue to wonder what to say to someone who has been diagnosed with cancer (American Cancer Society, 2019; Cancer Treatment Centers of America, 2019). Some of this stems from personal fears and uneasiness with this daunting disease. For others, it is a reminder of personal mortality (American Cancer Society, 2019). Regardless of the reasons for keeping cancer at arms-length, people living with cancer have voiced that they do not like when the elephant in the room gets ignored, nor is it helpful to hear, “I know how you feel.” No one really knows exactly how someone with cancer feels because cancer and treatment affect each person differently.   </a:t>
            </a:r>
          </a:p>
          <a:p>
            <a:endParaRPr lang="en-US" dirty="0"/>
          </a:p>
          <a:p>
            <a:r>
              <a:rPr lang="en-US" sz="1200" kern="1200" dirty="0">
                <a:solidFill>
                  <a:schemeClr val="tx1"/>
                </a:solidFill>
                <a:effectLst/>
                <a:latin typeface="+mn-lt"/>
                <a:ea typeface="+mn-ea"/>
                <a:cs typeface="+mn-cs"/>
              </a:rPr>
              <a:t>The American Cancer Society (2019) encourages you to “respond from the heart” and offers the following ideas:</a:t>
            </a:r>
          </a:p>
          <a:p>
            <a:pPr lvl="0"/>
            <a:r>
              <a:rPr lang="en-US" sz="1200" kern="1200" dirty="0">
                <a:solidFill>
                  <a:schemeClr val="tx1"/>
                </a:solidFill>
                <a:effectLst/>
                <a:latin typeface="+mn-lt"/>
                <a:ea typeface="+mn-ea"/>
                <a:cs typeface="+mn-cs"/>
              </a:rPr>
              <a:t> “I’m not sure what to say, but I want you to know I care.”</a:t>
            </a:r>
          </a:p>
          <a:p>
            <a:pPr lvl="0"/>
            <a:r>
              <a:rPr lang="en-US" sz="1200" kern="1200" dirty="0">
                <a:solidFill>
                  <a:schemeClr val="tx1"/>
                </a:solidFill>
                <a:effectLst/>
                <a:latin typeface="+mn-lt"/>
                <a:ea typeface="+mn-ea"/>
                <a:cs typeface="+mn-cs"/>
              </a:rPr>
              <a:t>“I’m sorry to hear that you are going through this.”</a:t>
            </a:r>
          </a:p>
          <a:p>
            <a:pPr lvl="0"/>
            <a:r>
              <a:rPr lang="en-US" sz="1200" kern="1200" dirty="0">
                <a:solidFill>
                  <a:schemeClr val="tx1"/>
                </a:solidFill>
                <a:effectLst/>
                <a:latin typeface="+mn-lt"/>
                <a:ea typeface="+mn-ea"/>
                <a:cs typeface="+mn-cs"/>
              </a:rPr>
              <a:t>“How are you doing?”</a:t>
            </a:r>
          </a:p>
          <a:p>
            <a:pPr lvl="0"/>
            <a:r>
              <a:rPr lang="en-US" sz="1200" kern="1200" dirty="0">
                <a:solidFill>
                  <a:schemeClr val="tx1"/>
                </a:solidFill>
                <a:effectLst/>
                <a:latin typeface="+mn-lt"/>
                <a:ea typeface="+mn-ea"/>
                <a:cs typeface="+mn-cs"/>
              </a:rPr>
              <a:t>“If you would like to talk about it, I’m here.”</a:t>
            </a:r>
          </a:p>
          <a:p>
            <a:pPr lvl="0"/>
            <a:r>
              <a:rPr lang="en-US" sz="1200" kern="1200" dirty="0">
                <a:solidFill>
                  <a:schemeClr val="tx1"/>
                </a:solidFill>
                <a:effectLst/>
                <a:latin typeface="+mn-lt"/>
                <a:ea typeface="+mn-ea"/>
                <a:cs typeface="+mn-cs"/>
              </a:rPr>
              <a:t>“Please let me know how I can help.”</a:t>
            </a:r>
          </a:p>
          <a:p>
            <a:pPr lvl="0"/>
            <a:r>
              <a:rPr lang="en-US" sz="1200" kern="1200" dirty="0">
                <a:solidFill>
                  <a:schemeClr val="tx1"/>
                </a:solidFill>
                <a:effectLst/>
                <a:latin typeface="+mn-lt"/>
                <a:ea typeface="+mn-ea"/>
                <a:cs typeface="+mn-cs"/>
              </a:rPr>
              <a:t>“I’ll keep you in my thoughts.”</a:t>
            </a:r>
          </a:p>
        </p:txBody>
      </p:sp>
      <p:sp>
        <p:nvSpPr>
          <p:cNvPr id="4" name="Slide Number Placeholder 3"/>
          <p:cNvSpPr>
            <a:spLocks noGrp="1"/>
          </p:cNvSpPr>
          <p:nvPr>
            <p:ph type="sldNum" sz="quarter" idx="5"/>
          </p:nvPr>
        </p:nvSpPr>
        <p:spPr/>
        <p:txBody>
          <a:bodyPr/>
          <a:lstStyle/>
          <a:p>
            <a:fld id="{9AA143C7-2CA1-44A4-AC0D-FE42A1F05C2B}" type="slidenum">
              <a:rPr lang="en-US" smtClean="0"/>
              <a:t>2</a:t>
            </a:fld>
            <a:endParaRPr lang="en-US" dirty="0"/>
          </a:p>
        </p:txBody>
      </p:sp>
    </p:spTree>
    <p:extLst>
      <p:ext uri="{BB962C8B-B14F-4D97-AF65-F5344CB8AC3E}">
        <p14:creationId xmlns:p14="http://schemas.microsoft.com/office/powerpoint/2010/main" val="1407507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20</a:t>
            </a:fld>
            <a:endParaRPr lang="en-US" dirty="0"/>
          </a:p>
        </p:txBody>
      </p:sp>
    </p:spTree>
    <p:extLst>
      <p:ext uri="{BB962C8B-B14F-4D97-AF65-F5344CB8AC3E}">
        <p14:creationId xmlns:p14="http://schemas.microsoft.com/office/powerpoint/2010/main" val="2654675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Cancer survivors have shared awkward moments and upsetting encounters so people can learn what to say. Many people say things without even realizing they are being offensive or inappropriate (Cancer Treatment Centers of America, 2019). So Cancer</a:t>
            </a:r>
            <a:r>
              <a:rPr lang="en-US" sz="1200" kern="1200" baseline="0" dirty="0">
                <a:solidFill>
                  <a:schemeClr val="tx1"/>
                </a:solidFill>
                <a:effectLst/>
                <a:latin typeface="+mn-lt"/>
                <a:ea typeface="+mn-ea"/>
                <a:cs typeface="+mn-cs"/>
              </a:rPr>
              <a:t> Treatment Centers of America developed</a:t>
            </a:r>
            <a:r>
              <a:rPr lang="en-US" sz="1200" kern="1200" dirty="0">
                <a:solidFill>
                  <a:schemeClr val="tx1"/>
                </a:solidFill>
                <a:effectLst/>
                <a:latin typeface="+mn-lt"/>
                <a:ea typeface="+mn-ea"/>
                <a:cs typeface="+mn-cs"/>
              </a:rPr>
              <a:t> the following “cancer etiquette” or rules of conduct for communicating with the cancer community to help you talk to someone who has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note that each person experiences cancer differently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even those with the same type ― so the same approach may not work for everyone.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American Cancer Society and the Cancer Treatment Centers of America (2019) suggest the following talking points to communicate with someone about their cancer. And most importantly, they stress talking about it in a way that feels most comfortable to you so that you can express care, concern, encouragement, and support (American Cancer Society, 2019).    </a:t>
            </a:r>
          </a:p>
          <a:p>
            <a:pPr marL="171450" indent="-171450">
              <a:buFont typeface="Arial" panose="020B0604020202020204" pitchFamily="34" charset="0"/>
              <a:buChar char="•"/>
            </a:pPr>
            <a:r>
              <a:rPr lang="en-US" sz="1200" dirty="0"/>
              <a:t>Stay connected</a:t>
            </a:r>
          </a:p>
          <a:p>
            <a:pPr marL="171450" indent="-171450">
              <a:buFont typeface="Arial" panose="020B0604020202020204" pitchFamily="34" charset="0"/>
              <a:buChar char="•"/>
            </a:pPr>
            <a:r>
              <a:rPr lang="en-US" sz="1200" dirty="0"/>
              <a:t>Choose words wisely</a:t>
            </a:r>
          </a:p>
          <a:p>
            <a:pPr marL="171450" indent="-171450">
              <a:buFont typeface="Arial" panose="020B0604020202020204" pitchFamily="34" charset="0"/>
              <a:buChar char="•"/>
            </a:pPr>
            <a:r>
              <a:rPr lang="en-US" sz="1200" dirty="0"/>
              <a:t>Avoid talking about yourself too much</a:t>
            </a:r>
          </a:p>
          <a:p>
            <a:pPr marL="171450" indent="-171450">
              <a:buFont typeface="Arial" panose="020B0604020202020204" pitchFamily="34" charset="0"/>
              <a:buChar char="•"/>
            </a:pPr>
            <a:r>
              <a:rPr lang="en-US" sz="1200" dirty="0"/>
              <a:t>Laugh</a:t>
            </a:r>
          </a:p>
          <a:p>
            <a:pPr marL="171450" indent="-171450">
              <a:buFont typeface="Arial" panose="020B0604020202020204" pitchFamily="34" charset="0"/>
              <a:buChar char="•"/>
            </a:pPr>
            <a:r>
              <a:rPr lang="en-US" sz="1200" dirty="0"/>
              <a:t>Act normal</a:t>
            </a:r>
          </a:p>
          <a:p>
            <a:pPr marL="171450" indent="-171450">
              <a:buFont typeface="Arial" panose="020B0604020202020204" pitchFamily="34" charset="0"/>
              <a:buChar char="•"/>
            </a:pPr>
            <a:r>
              <a:rPr lang="en-US" sz="1200" dirty="0"/>
              <a:t>Listen</a:t>
            </a:r>
          </a:p>
          <a:p>
            <a:pPr marL="171450" indent="-171450">
              <a:buFont typeface="Arial" panose="020B0604020202020204" pitchFamily="34" charset="0"/>
              <a:buChar char="•"/>
            </a:pPr>
            <a:r>
              <a:rPr lang="en-US" sz="1200" dirty="0"/>
              <a:t>Don’t minimize someone’s experience</a:t>
            </a:r>
          </a:p>
          <a:p>
            <a:pPr marL="171450" indent="-171450">
              <a:buFont typeface="Arial" panose="020B0604020202020204" pitchFamily="34" charset="0"/>
              <a:buChar char="•"/>
            </a:pPr>
            <a:r>
              <a:rPr lang="en-US" sz="1200" dirty="0"/>
              <a:t>Follow their lead</a:t>
            </a:r>
          </a:p>
          <a:p>
            <a:pPr marL="171450" indent="-171450">
              <a:buFont typeface="Arial" panose="020B0604020202020204" pitchFamily="34" charset="0"/>
              <a:buChar char="•"/>
            </a:pPr>
            <a:r>
              <a:rPr lang="en-US" sz="1200" dirty="0"/>
              <a:t>Be considerate</a:t>
            </a:r>
          </a:p>
          <a:p>
            <a:pPr marL="171450" indent="-171450">
              <a:buFont typeface="Arial" panose="020B0604020202020204" pitchFamily="34" charset="0"/>
              <a:buChar char="•"/>
            </a:pPr>
            <a:r>
              <a:rPr lang="en-US" sz="1200" dirty="0"/>
              <a:t>Make them feel needed or important</a:t>
            </a:r>
          </a:p>
          <a:p>
            <a:pPr marL="171450" indent="-171450">
              <a:buFont typeface="Arial" panose="020B0604020202020204" pitchFamily="34" charset="0"/>
              <a:buChar char="•"/>
            </a:pPr>
            <a:r>
              <a:rPr lang="en-US" sz="1200" dirty="0"/>
              <a:t>Share encouraging stories</a:t>
            </a:r>
          </a:p>
          <a:p>
            <a:pPr marL="171450" indent="-171450">
              <a:buFont typeface="Arial" panose="020B0604020202020204" pitchFamily="34" charset="0"/>
              <a:buChar char="•"/>
            </a:pPr>
            <a:r>
              <a:rPr lang="en-US" sz="1200" dirty="0"/>
              <a:t>Mean what you say</a:t>
            </a:r>
          </a:p>
          <a:p>
            <a:pPr marL="171450" indent="-171450">
              <a:buFont typeface="Arial" panose="020B0604020202020204" pitchFamily="34" charset="0"/>
              <a:buChar char="•"/>
            </a:pPr>
            <a:r>
              <a:rPr lang="en-US" sz="1200" dirty="0"/>
              <a:t>Respect privacy</a:t>
            </a:r>
          </a:p>
          <a:p>
            <a:pPr marL="171450" indent="-171450">
              <a:buFont typeface="Arial" panose="020B0604020202020204" pitchFamily="34" charset="0"/>
              <a:buChar char="•"/>
            </a:pPr>
            <a:r>
              <a:rPr lang="en-US" sz="1200" dirty="0"/>
              <a:t>Use humor carefully </a:t>
            </a:r>
          </a:p>
          <a:p>
            <a:pPr marL="171450" indent="-171450">
              <a:buFont typeface="Arial" panose="020B0604020202020204" pitchFamily="34" charset="0"/>
              <a:buChar char="•"/>
            </a:pPr>
            <a:r>
              <a:rPr lang="en-US" sz="1200" dirty="0"/>
              <a:t>Be honest</a:t>
            </a:r>
          </a:p>
          <a:p>
            <a:pPr marL="171450" indent="-171450">
              <a:buFont typeface="Arial" panose="020B0604020202020204" pitchFamily="34" charset="0"/>
              <a:buChar char="•"/>
            </a:pPr>
            <a:r>
              <a:rPr lang="en-US" sz="1200" dirty="0"/>
              <a:t>Show respect </a:t>
            </a:r>
          </a:p>
          <a:p>
            <a:endParaRPr lang="en-US" dirty="0"/>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3</a:t>
            </a:fld>
            <a:endParaRPr lang="en-US" dirty="0"/>
          </a:p>
        </p:txBody>
      </p:sp>
    </p:spTree>
    <p:extLst>
      <p:ext uri="{BB962C8B-B14F-4D97-AF65-F5344CB8AC3E}">
        <p14:creationId xmlns:p14="http://schemas.microsoft.com/office/powerpoint/2010/main" val="179005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Group Discussion: To say or not to say?! What works for you?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Choose your words wisely.</a:t>
            </a:r>
            <a:r>
              <a:rPr lang="en-US" sz="1200" kern="1200" dirty="0">
                <a:solidFill>
                  <a:schemeClr val="tx1"/>
                </a:solidFill>
                <a:effectLst/>
                <a:latin typeface="+mn-lt"/>
                <a:ea typeface="+mn-ea"/>
                <a:cs typeface="+mn-cs"/>
              </a:rPr>
              <a:t> One simple comment, while meant to inspire, can quickly unwind a person’s attitude and/or emotions (Cancer Treatment Centers of America, 2019).  While some cancer patients may be inspired and find strength in clichés, it is important to consider that others interpret common cancer descriptions such as “brave,” “fighter,” “warrior,” and “inspirational” as additional pressure.  For example, one woman shared that she felt if she “lost her battle” to breast cancer, that it would be because she had not fought hard enough or it would be because she gave up.  Another woman said that she did not feel “brave” or “inspirational,” but that she was trying to live well the life she had left (BBC News, 2019). Before you speak, think about what you would need or want to hear. In addition, think about the person living with cancer — and use language appropriate to him/her because they may not think like you and be comforted by the same words that would comfort you.</a:t>
            </a:r>
          </a:p>
        </p:txBody>
      </p:sp>
      <p:sp>
        <p:nvSpPr>
          <p:cNvPr id="4" name="Slide Number Placeholder 3"/>
          <p:cNvSpPr>
            <a:spLocks noGrp="1"/>
          </p:cNvSpPr>
          <p:nvPr>
            <p:ph type="sldNum" sz="quarter" idx="5"/>
          </p:nvPr>
        </p:nvSpPr>
        <p:spPr/>
        <p:txBody>
          <a:bodyPr/>
          <a:lstStyle/>
          <a:p>
            <a:fld id="{9AA143C7-2CA1-44A4-AC0D-FE42A1F05C2B}" type="slidenum">
              <a:rPr lang="en-US" smtClean="0"/>
              <a:t>4</a:t>
            </a:fld>
            <a:endParaRPr lang="en-US" dirty="0"/>
          </a:p>
        </p:txBody>
      </p:sp>
    </p:spTree>
    <p:extLst>
      <p:ext uri="{BB962C8B-B14F-4D97-AF65-F5344CB8AC3E}">
        <p14:creationId xmlns:p14="http://schemas.microsoft.com/office/powerpoint/2010/main" val="504192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Remind yourself that the world doesn’t revolve around you</a:t>
            </a:r>
            <a:r>
              <a:rPr lang="en-US" sz="1200" kern="1200" dirty="0">
                <a:solidFill>
                  <a:schemeClr val="tx1"/>
                </a:solidFill>
                <a:effectLst/>
                <a:latin typeface="+mn-lt"/>
                <a:ea typeface="+mn-ea"/>
                <a:cs typeface="+mn-cs"/>
              </a:rPr>
              <a:t>. You are not the one with cancer; therefore, avoid talking about your crazy day or aches and pains.</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ecause that is NOT cancer and the patient needs their energy to fight their fight, not</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comfort you. Instead, keep your focus on your friend or loved one and what they want to talk about. It is okay to take a break from cancer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follow their lead. Talk about it if they want to, and ignore it temporarily if they want to (Cancer Treatment Centers of America,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5</a:t>
            </a:fld>
            <a:endParaRPr lang="en-US" dirty="0"/>
          </a:p>
        </p:txBody>
      </p:sp>
    </p:spTree>
    <p:extLst>
      <p:ext uri="{BB962C8B-B14F-4D97-AF65-F5344CB8AC3E}">
        <p14:creationId xmlns:p14="http://schemas.microsoft.com/office/powerpoint/2010/main" val="355980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Laugh</a:t>
            </a:r>
            <a:r>
              <a:rPr lang="en-US" sz="1200" kern="1200" dirty="0">
                <a:solidFill>
                  <a:schemeClr val="tx1"/>
                </a:solidFill>
                <a:effectLst/>
                <a:latin typeface="+mn-lt"/>
                <a:ea typeface="+mn-ea"/>
                <a:cs typeface="+mn-cs"/>
              </a:rPr>
              <a:t>. Share funny stories. Tell jokes. According to the Mayo Clinic (2019), laughing and giggling is a healthy form of stress relief. In the short-term, laughter increases the intake of oxygen-rich air, which is good for organs. Laugher also decreases heart rate and blood pressure, which creates a relaxed feeling. Long-term effects of laughter include an improved immune system, pain relief, and enhanced mood.  It can also help make difficult situations more tolerable to bear and connects you to other people (American Cancer Society, 2019; Mayo Clinic, 2019). </a:t>
            </a:r>
          </a:p>
        </p:txBody>
      </p:sp>
      <p:sp>
        <p:nvSpPr>
          <p:cNvPr id="4" name="Slide Number Placeholder 3"/>
          <p:cNvSpPr>
            <a:spLocks noGrp="1"/>
          </p:cNvSpPr>
          <p:nvPr>
            <p:ph type="sldNum" sz="quarter" idx="5"/>
          </p:nvPr>
        </p:nvSpPr>
        <p:spPr/>
        <p:txBody>
          <a:bodyPr/>
          <a:lstStyle/>
          <a:p>
            <a:fld id="{9AA143C7-2CA1-44A4-AC0D-FE42A1F05C2B}" type="slidenum">
              <a:rPr lang="en-US" smtClean="0"/>
              <a:t>6</a:t>
            </a:fld>
            <a:endParaRPr lang="en-US" dirty="0"/>
          </a:p>
        </p:txBody>
      </p:sp>
    </p:spTree>
    <p:extLst>
      <p:ext uri="{BB962C8B-B14F-4D97-AF65-F5344CB8AC3E}">
        <p14:creationId xmlns:p14="http://schemas.microsoft.com/office/powerpoint/2010/main" val="317388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Act Normal</a:t>
            </a:r>
            <a:r>
              <a:rPr lang="en-US" sz="1200" kern="1200" dirty="0">
                <a:solidFill>
                  <a:schemeClr val="tx1"/>
                </a:solidFill>
                <a:effectLst/>
                <a:latin typeface="+mn-lt"/>
                <a:ea typeface="+mn-ea"/>
                <a:cs typeface="+mn-cs"/>
              </a:rPr>
              <a:t>.  Cancer stinks, but a person living with cancer does not want to hear pity in your voice or see it in your eyes. Tell the person you are glad to see them. Share a story about something funny that has happened. Allow your loved one or friend to talk about cancer if he or she wants to. If you hugged or touched before the disease, continue to do so if it does not cause pain or discomfort (American Cancer Society, 2019; Cancer Treatment Centers of America,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143C7-2CA1-44A4-AC0D-FE42A1F05C2B}" type="slidenum">
              <a:rPr lang="en-US" smtClean="0"/>
              <a:t>7</a:t>
            </a:fld>
            <a:endParaRPr lang="en-US" dirty="0"/>
          </a:p>
        </p:txBody>
      </p:sp>
    </p:spTree>
    <p:extLst>
      <p:ext uri="{BB962C8B-B14F-4D97-AF65-F5344CB8AC3E}">
        <p14:creationId xmlns:p14="http://schemas.microsoft.com/office/powerpoint/2010/main" val="425551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 a good listener. </a:t>
            </a:r>
            <a:r>
              <a:rPr lang="en-US" sz="1200" kern="1200" dirty="0">
                <a:solidFill>
                  <a:schemeClr val="tx1"/>
                </a:solidFill>
                <a:effectLst/>
                <a:latin typeface="+mn-lt"/>
                <a:ea typeface="+mn-ea"/>
                <a:cs typeface="+mn-cs"/>
              </a:rPr>
              <a:t>Do not just listen, actually hear what the person is saying. Concentrate and process their words. Do not interrupt. You don’t have to have answers. Be empathetic. It is also okay to sit in silence together (American Cancer Society, 2019; Cancer Treatment Centers of America, 2019).  </a:t>
            </a:r>
          </a:p>
        </p:txBody>
      </p:sp>
      <p:sp>
        <p:nvSpPr>
          <p:cNvPr id="4" name="Slide Number Placeholder 3"/>
          <p:cNvSpPr>
            <a:spLocks noGrp="1"/>
          </p:cNvSpPr>
          <p:nvPr>
            <p:ph type="sldNum" sz="quarter" idx="5"/>
          </p:nvPr>
        </p:nvSpPr>
        <p:spPr/>
        <p:txBody>
          <a:bodyPr/>
          <a:lstStyle/>
          <a:p>
            <a:fld id="{9AA143C7-2CA1-44A4-AC0D-FE42A1F05C2B}" type="slidenum">
              <a:rPr lang="en-US" smtClean="0"/>
              <a:t>8</a:t>
            </a:fld>
            <a:endParaRPr lang="en-US" dirty="0"/>
          </a:p>
        </p:txBody>
      </p:sp>
    </p:spTree>
    <p:extLst>
      <p:ext uri="{BB962C8B-B14F-4D97-AF65-F5344CB8AC3E}">
        <p14:creationId xmlns:p14="http://schemas.microsoft.com/office/powerpoint/2010/main" val="287024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Don’t minimize their experience. </a:t>
            </a:r>
            <a:r>
              <a:rPr lang="en-US" sz="1200" kern="1200" dirty="0">
                <a:solidFill>
                  <a:schemeClr val="tx1"/>
                </a:solidFill>
                <a:effectLst/>
                <a:latin typeface="+mn-lt"/>
                <a:ea typeface="+mn-ea"/>
                <a:cs typeface="+mn-cs"/>
              </a:rPr>
              <a:t>You don’t know that the person will be “fine” so don’t say that. Instead, tell them that you are “sorry” this is happening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that you “hope” it will be okay. Also remember, there is no “good” cancer, so don’t downplay what they are going through or what they have. Encourage the person to talk about his/her fears and concerns. Let a person feel sad. Let a person vocalize his or her fears and concerns (Cancer Treatment Centers of America, 2019).   Don’t compare cancers and what another</a:t>
            </a:r>
            <a:r>
              <a:rPr lang="en-US" sz="1200" kern="1200" baseline="0" dirty="0">
                <a:solidFill>
                  <a:schemeClr val="tx1"/>
                </a:solidFill>
                <a:effectLst/>
                <a:latin typeface="+mn-lt"/>
                <a:ea typeface="+mn-ea"/>
                <a:cs typeface="+mn-cs"/>
              </a:rPr>
              <a:t> patient</a:t>
            </a:r>
            <a:r>
              <a:rPr lang="en-US" sz="1200" kern="1200" dirty="0">
                <a:solidFill>
                  <a:schemeClr val="tx1"/>
                </a:solidFill>
                <a:effectLst/>
                <a:latin typeface="+mn-lt"/>
                <a:ea typeface="+mn-ea"/>
                <a:cs typeface="+mn-cs"/>
              </a:rPr>
              <a:t> could</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could not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143C7-2CA1-44A4-AC0D-FE42A1F05C2B}" type="slidenum">
              <a:rPr lang="en-US" smtClean="0"/>
              <a:t>9</a:t>
            </a:fld>
            <a:endParaRPr lang="en-US" dirty="0"/>
          </a:p>
        </p:txBody>
      </p:sp>
    </p:spTree>
    <p:extLst>
      <p:ext uri="{BB962C8B-B14F-4D97-AF65-F5344CB8AC3E}">
        <p14:creationId xmlns:p14="http://schemas.microsoft.com/office/powerpoint/2010/main" val="428230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267836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325423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4239453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A02B83-83B1-4342-A134-66A07B81365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12" name="Subtitle 2">
            <a:extLst>
              <a:ext uri="{FF2B5EF4-FFF2-40B4-BE49-F238E27FC236}">
                <a16:creationId xmlns:a16="http://schemas.microsoft.com/office/drawing/2014/main" id="{3FD446C3-1323-D243-80F4-0BEBBA2CDF38}"/>
              </a:ext>
            </a:extLst>
          </p:cNvPr>
          <p:cNvSpPr>
            <a:spLocks noGrp="1"/>
          </p:cNvSpPr>
          <p:nvPr>
            <p:ph type="subTitle" idx="1"/>
          </p:nvPr>
        </p:nvSpPr>
        <p:spPr>
          <a:xfrm>
            <a:off x="1524000" y="4516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51588800-A9CC-6048-8EDA-AD297CC1582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0164" t="34375" r="20523" b="31459"/>
          <a:stretch/>
        </p:blipFill>
        <p:spPr>
          <a:xfrm>
            <a:off x="3924300" y="1414462"/>
            <a:ext cx="4343400" cy="3237807"/>
          </a:xfrm>
          <a:prstGeom prst="rect">
            <a:avLst/>
          </a:prstGeom>
        </p:spPr>
      </p:pic>
      <p:pic>
        <p:nvPicPr>
          <p:cNvPr id="14" name="Picture 13">
            <a:extLst>
              <a:ext uri="{FF2B5EF4-FFF2-40B4-BE49-F238E27FC236}">
                <a16:creationId xmlns:a16="http://schemas.microsoft.com/office/drawing/2014/main" id="{16A66D22-A8C6-D644-8A1D-2A6E1022EDA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967883" y="-44451"/>
            <a:ext cx="3224117" cy="1458913"/>
          </a:xfrm>
          <a:prstGeom prst="rect">
            <a:avLst/>
          </a:prstGeom>
        </p:spPr>
      </p:pic>
    </p:spTree>
    <p:extLst>
      <p:ext uri="{BB962C8B-B14F-4D97-AF65-F5344CB8AC3E}">
        <p14:creationId xmlns:p14="http://schemas.microsoft.com/office/powerpoint/2010/main" val="29702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C5599D-B9F7-2A49-99A6-E6BE26C7D44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264103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43611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A895F1-89BD-6D4A-B8FA-56073BC0C9A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347719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161954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154138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342740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208417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A9BD26-1DAD-423E-A4E5-FD5CF919F15C}" type="datetimeFigureOut">
              <a:rPr lang="en-US" smtClean="0"/>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7959B8-9D56-47C1-9199-32DA3852465C}" type="slidenum">
              <a:rPr lang="en-US" smtClean="0"/>
              <a:t>‹#›</a:t>
            </a:fld>
            <a:endParaRPr lang="en-US" dirty="0"/>
          </a:p>
        </p:txBody>
      </p:sp>
    </p:spTree>
    <p:extLst>
      <p:ext uri="{BB962C8B-B14F-4D97-AF65-F5344CB8AC3E}">
        <p14:creationId xmlns:p14="http://schemas.microsoft.com/office/powerpoint/2010/main" val="298223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9BD26-1DAD-423E-A4E5-FD5CF919F15C}" type="datetimeFigureOut">
              <a:rPr lang="en-US" smtClean="0"/>
              <a:t>10/21/2021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959B8-9D56-47C1-9199-32DA3852465C}" type="slidenum">
              <a:rPr lang="en-US" smtClean="0"/>
              <a:t>‹#›</a:t>
            </a:fld>
            <a:endParaRPr lang="en-US" dirty="0"/>
          </a:p>
        </p:txBody>
      </p:sp>
    </p:spTree>
    <p:extLst>
      <p:ext uri="{BB962C8B-B14F-4D97-AF65-F5344CB8AC3E}">
        <p14:creationId xmlns:p14="http://schemas.microsoft.com/office/powerpoint/2010/main" val="10096689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cer.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238565-5423-8641-8E26-1D4769DE632E}"/>
              </a:ext>
            </a:extLst>
          </p:cNvPr>
          <p:cNvSpPr txBox="1">
            <a:spLocks/>
          </p:cNvSpPr>
          <p:nvPr/>
        </p:nvSpPr>
        <p:spPr>
          <a:xfrm>
            <a:off x="1524000" y="4022726"/>
            <a:ext cx="9144000" cy="1936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A4A8E"/>
                </a:solidFill>
                <a:latin typeface="Avenir Next LT Pro"/>
              </a:rPr>
              <a:t> </a:t>
            </a:r>
            <a:br>
              <a:rPr lang="en-US" sz="2800" b="1" dirty="0">
                <a:latin typeface="Avenir Next LT Pro" panose="020B0504020202020204" pitchFamily="34" charset="77"/>
              </a:rPr>
            </a:br>
            <a:r>
              <a:rPr lang="en-US" sz="2800" b="1" dirty="0">
                <a:solidFill>
                  <a:srgbClr val="0A4A8E"/>
                </a:solidFill>
                <a:latin typeface="Avenir Next LT Pro"/>
              </a:rPr>
              <a:t>INTERACTING WITH SOMEONE WITH CANCER</a:t>
            </a:r>
          </a:p>
        </p:txBody>
      </p:sp>
      <p:sp>
        <p:nvSpPr>
          <p:cNvPr id="14" name="Subtitle 2">
            <a:extLst>
              <a:ext uri="{FF2B5EF4-FFF2-40B4-BE49-F238E27FC236}">
                <a16:creationId xmlns:a16="http://schemas.microsoft.com/office/drawing/2014/main" id="{D22896D9-9D4E-9948-8FDE-91DFE947B76F}"/>
              </a:ext>
            </a:extLst>
          </p:cNvPr>
          <p:cNvSpPr txBox="1">
            <a:spLocks/>
          </p:cNvSpPr>
          <p:nvPr/>
        </p:nvSpPr>
        <p:spPr>
          <a:xfrm>
            <a:off x="3770852" y="5471777"/>
            <a:ext cx="4650297" cy="9861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venirNext LT Pro"/>
              </a:rPr>
              <a:t>AGENT</a:t>
            </a:r>
            <a:endParaRPr lang="en-US" dirty="0">
              <a:cs typeface="Calibri" panose="020F0502020204030204"/>
            </a:endParaRPr>
          </a:p>
          <a:p>
            <a:pPr marL="0" indent="0" algn="ctr">
              <a:buNone/>
            </a:pPr>
            <a:r>
              <a:rPr lang="en-US" sz="2400" dirty="0">
                <a:latin typeface="AvenirNext LT Pro"/>
              </a:rPr>
              <a:t>DATE</a:t>
            </a:r>
          </a:p>
        </p:txBody>
      </p:sp>
    </p:spTree>
    <p:extLst>
      <p:ext uri="{BB962C8B-B14F-4D97-AF65-F5344CB8AC3E}">
        <p14:creationId xmlns:p14="http://schemas.microsoft.com/office/powerpoint/2010/main" val="1906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A5AA-8EF0-47E1-9039-FF3E310ACAD5}"/>
              </a:ext>
            </a:extLst>
          </p:cNvPr>
          <p:cNvSpPr>
            <a:spLocks noGrp="1"/>
          </p:cNvSpPr>
          <p:nvPr>
            <p:ph type="title"/>
          </p:nvPr>
        </p:nvSpPr>
        <p:spPr>
          <a:xfrm>
            <a:off x="447040" y="250133"/>
            <a:ext cx="3651467" cy="1676603"/>
          </a:xfrm>
        </p:spPr>
        <p:txBody>
          <a:bodyPr>
            <a:normAutofit/>
          </a:bodyPr>
          <a:lstStyle/>
          <a:p>
            <a:r>
              <a:rPr lang="en-US" b="1" dirty="0">
                <a:solidFill>
                  <a:srgbClr val="0A4A8E"/>
                </a:solidFill>
                <a:latin typeface="Avenir Next LT Pro" panose="020B0504020202020204" pitchFamily="34" charset="77"/>
              </a:rPr>
              <a:t>FOLLOW THEIR LEAD</a:t>
            </a:r>
          </a:p>
        </p:txBody>
      </p:sp>
      <p:sp>
        <p:nvSpPr>
          <p:cNvPr id="3" name="Content Placeholder 2">
            <a:extLst>
              <a:ext uri="{FF2B5EF4-FFF2-40B4-BE49-F238E27FC236}">
                <a16:creationId xmlns:a16="http://schemas.microsoft.com/office/drawing/2014/main" id="{6D6F24BF-C5E7-4559-A923-29177663A0C9}"/>
              </a:ext>
            </a:extLst>
          </p:cNvPr>
          <p:cNvSpPr>
            <a:spLocks noGrp="1"/>
          </p:cNvSpPr>
          <p:nvPr>
            <p:ph idx="1"/>
          </p:nvPr>
        </p:nvSpPr>
        <p:spPr>
          <a:xfrm>
            <a:off x="447040" y="1926736"/>
            <a:ext cx="4192016" cy="4419600"/>
          </a:xfrm>
        </p:spPr>
        <p:txBody>
          <a:bodyPr>
            <a:noAutofit/>
          </a:bodyPr>
          <a:lstStyle/>
          <a:p>
            <a:pPr>
              <a:lnSpc>
                <a:spcPct val="100000"/>
              </a:lnSpc>
            </a:pPr>
            <a:r>
              <a:rPr lang="en-US" dirty="0">
                <a:latin typeface="AvenirNext LT Pro" panose="020B0504020202020204" pitchFamily="34" charset="77"/>
              </a:rPr>
              <a:t>Some people want to talk about their cancer or experience</a:t>
            </a:r>
          </a:p>
          <a:p>
            <a:pPr>
              <a:lnSpc>
                <a:spcPct val="100000"/>
              </a:lnSpc>
            </a:pPr>
            <a:r>
              <a:rPr lang="en-US" dirty="0">
                <a:latin typeface="AvenirNext LT Pro" panose="020B0504020202020204" pitchFamily="34" charset="77"/>
              </a:rPr>
              <a:t>Some people are private</a:t>
            </a:r>
          </a:p>
          <a:p>
            <a:pPr>
              <a:lnSpc>
                <a:spcPct val="100000"/>
              </a:lnSpc>
            </a:pPr>
            <a:r>
              <a:rPr lang="en-US" dirty="0">
                <a:latin typeface="AvenirNext LT Pro" panose="020B0504020202020204" pitchFamily="34" charset="77"/>
              </a:rPr>
              <a:t>Some people need a break from cancer and want an opportunity to feel “normal”</a:t>
            </a:r>
          </a:p>
        </p:txBody>
      </p:sp>
      <p:pic>
        <p:nvPicPr>
          <p:cNvPr id="7" name="Picture 6">
            <a:extLst>
              <a:ext uri="{FF2B5EF4-FFF2-40B4-BE49-F238E27FC236}">
                <a16:creationId xmlns:a16="http://schemas.microsoft.com/office/drawing/2014/main" id="{CE094933-4B63-40AD-B325-B853F300B14A}"/>
              </a:ext>
            </a:extLst>
          </p:cNvPr>
          <p:cNvPicPr>
            <a:picLocks noChangeAspect="1"/>
          </p:cNvPicPr>
          <p:nvPr/>
        </p:nvPicPr>
        <p:blipFill rotWithShape="1">
          <a:blip r:embed="rId3">
            <a:extLst>
              <a:ext uri="{28A0092B-C50C-407E-A947-70E740481C1C}">
                <a14:useLocalDpi xmlns:a14="http://schemas.microsoft.com/office/drawing/2010/main" val="0"/>
              </a:ext>
            </a:extLst>
          </a:blip>
          <a:srcRect t="6436" b="26604"/>
          <a:stretch/>
        </p:blipFill>
        <p:spPr>
          <a:xfrm>
            <a:off x="5358384" y="0"/>
            <a:ext cx="6833616" cy="6858000"/>
          </a:xfrm>
          <a:prstGeom prst="rect">
            <a:avLst/>
          </a:prstGeom>
          <a:effectLst/>
        </p:spPr>
      </p:pic>
    </p:spTree>
    <p:extLst>
      <p:ext uri="{BB962C8B-B14F-4D97-AF65-F5344CB8AC3E}">
        <p14:creationId xmlns:p14="http://schemas.microsoft.com/office/powerpoint/2010/main" val="3148554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C096C5-8E32-4B20-A3EB-5CBB7BA623B4}"/>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7443"/>
          <a:stretch/>
        </p:blipFill>
        <p:spPr>
          <a:xfrm>
            <a:off x="327546" y="321731"/>
            <a:ext cx="7058307" cy="6214535"/>
          </a:xfrm>
          <a:prstGeom prst="rect">
            <a:avLst/>
          </a:prstGeom>
        </p:spPr>
      </p:pic>
      <p:sp>
        <p:nvSpPr>
          <p:cNvPr id="11" name="Rectangle 10">
            <a:extLst>
              <a:ext uri="{FF2B5EF4-FFF2-40B4-BE49-F238E27FC236}">
                <a16:creationId xmlns:a16="http://schemas.microsoft.com/office/drawing/2014/main" id="{BAB9B0CE-96AB-5149-91C6-778F4A6DE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0A4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108E84-008A-4DE9-B3F6-151ADE6EC01E}"/>
              </a:ext>
            </a:extLst>
          </p:cNvPr>
          <p:cNvSpPr>
            <a:spLocks noGrp="1"/>
          </p:cNvSpPr>
          <p:nvPr>
            <p:ph idx="1"/>
          </p:nvPr>
        </p:nvSpPr>
        <p:spPr>
          <a:xfrm>
            <a:off x="7809082" y="1352492"/>
            <a:ext cx="3786758" cy="4829672"/>
          </a:xfrm>
        </p:spPr>
        <p:txBody>
          <a:bodyPr vert="horz" lIns="91440" tIns="45720" rIns="91440" bIns="45720" rtlCol="0">
            <a:normAutofit/>
          </a:bodyPr>
          <a:lstStyle/>
          <a:p>
            <a:pPr marL="0" indent="0" algn="ctr">
              <a:lnSpc>
                <a:spcPct val="100000"/>
              </a:lnSpc>
              <a:buNone/>
            </a:pPr>
            <a:r>
              <a:rPr lang="en-US" sz="3600" b="1" dirty="0">
                <a:latin typeface="Avenir Next LT Pro" panose="020B0504020202020204" pitchFamily="34" charset="77"/>
              </a:rPr>
              <a:t>BE CONSIDERATE</a:t>
            </a:r>
          </a:p>
          <a:p>
            <a:pPr marL="0" indent="0" algn="ctr">
              <a:lnSpc>
                <a:spcPct val="100000"/>
              </a:lnSpc>
              <a:buNone/>
            </a:pPr>
            <a:endParaRPr lang="en-US" sz="3600" b="1" dirty="0">
              <a:latin typeface="Avenir Next LT Pro" panose="020B0504020202020204" pitchFamily="34" charset="77"/>
            </a:endParaRPr>
          </a:p>
          <a:p>
            <a:pPr marL="0" indent="0" algn="ctr">
              <a:lnSpc>
                <a:spcPct val="100000"/>
              </a:lnSpc>
              <a:buNone/>
            </a:pPr>
            <a:r>
              <a:rPr lang="en-US" dirty="0">
                <a:solidFill>
                  <a:srgbClr val="FFFFFF"/>
                </a:solidFill>
                <a:latin typeface="AvenirNext LT Pro" panose="020B0504020202020204" pitchFamily="34" charset="77"/>
              </a:rPr>
              <a:t>If a person wants you to know certain</a:t>
            </a:r>
            <a:br>
              <a:rPr lang="en-US" dirty="0">
                <a:solidFill>
                  <a:srgbClr val="FFFFFF"/>
                </a:solidFill>
                <a:latin typeface="AvenirNext LT Pro" panose="020B0504020202020204" pitchFamily="34" charset="77"/>
              </a:rPr>
            </a:br>
            <a:r>
              <a:rPr lang="en-US" dirty="0">
                <a:solidFill>
                  <a:srgbClr val="FFFFFF"/>
                </a:solidFill>
                <a:latin typeface="AvenirNext LT Pro" panose="020B0504020202020204" pitchFamily="34" charset="77"/>
              </a:rPr>
              <a:t>details, let them </a:t>
            </a:r>
            <a:br>
              <a:rPr lang="en-US" dirty="0">
                <a:solidFill>
                  <a:srgbClr val="FFFFFF"/>
                </a:solidFill>
                <a:latin typeface="AvenirNext LT Pro" panose="020B0504020202020204" pitchFamily="34" charset="77"/>
              </a:rPr>
            </a:br>
            <a:r>
              <a:rPr lang="en-US" dirty="0">
                <a:solidFill>
                  <a:srgbClr val="FFFFFF"/>
                </a:solidFill>
                <a:latin typeface="AvenirNext LT Pro" panose="020B0504020202020204" pitchFamily="34" charset="77"/>
              </a:rPr>
              <a:t>tell you</a:t>
            </a:r>
          </a:p>
        </p:txBody>
      </p:sp>
    </p:spTree>
    <p:extLst>
      <p:ext uri="{BB962C8B-B14F-4D97-AF65-F5344CB8AC3E}">
        <p14:creationId xmlns:p14="http://schemas.microsoft.com/office/powerpoint/2010/main" val="401730497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3F19-3398-4677-B1DF-0928049C0D2B}"/>
              </a:ext>
            </a:extLst>
          </p:cNvPr>
          <p:cNvSpPr>
            <a:spLocks noGrp="1"/>
          </p:cNvSpPr>
          <p:nvPr>
            <p:ph type="title"/>
          </p:nvPr>
        </p:nvSpPr>
        <p:spPr>
          <a:xfrm>
            <a:off x="4965430" y="-292608"/>
            <a:ext cx="7013210" cy="1750836"/>
          </a:xfrm>
        </p:spPr>
        <p:txBody>
          <a:bodyPr anchor="b">
            <a:normAutofit/>
          </a:bodyPr>
          <a:lstStyle/>
          <a:p>
            <a:r>
              <a:rPr lang="en-US" sz="4100" b="1" dirty="0">
                <a:solidFill>
                  <a:srgbClr val="0A4A8E"/>
                </a:solidFill>
                <a:latin typeface="Avenir Next LT Pro" panose="020B0504020202020204" pitchFamily="34" charset="77"/>
              </a:rPr>
              <a:t>MAKE THEM FEEL NEEDED AND IMPORTANT</a:t>
            </a:r>
          </a:p>
        </p:txBody>
      </p:sp>
      <p:sp>
        <p:nvSpPr>
          <p:cNvPr id="3" name="Content Placeholder 2">
            <a:extLst>
              <a:ext uri="{FF2B5EF4-FFF2-40B4-BE49-F238E27FC236}">
                <a16:creationId xmlns:a16="http://schemas.microsoft.com/office/drawing/2014/main" id="{3D698A72-5BF6-465B-A1C5-34B5385D92E8}"/>
              </a:ext>
            </a:extLst>
          </p:cNvPr>
          <p:cNvSpPr>
            <a:spLocks noGrp="1"/>
          </p:cNvSpPr>
          <p:nvPr>
            <p:ph idx="1"/>
          </p:nvPr>
        </p:nvSpPr>
        <p:spPr>
          <a:xfrm>
            <a:off x="4965430" y="1647903"/>
            <a:ext cx="7226570" cy="5356401"/>
          </a:xfrm>
        </p:spPr>
        <p:txBody>
          <a:bodyPr>
            <a:noAutofit/>
          </a:bodyPr>
          <a:lstStyle/>
          <a:p>
            <a:r>
              <a:rPr lang="en-US" sz="2300" dirty="0">
                <a:latin typeface="AvenirNext LT Pro" panose="020B0504020202020204" pitchFamily="34" charset="77"/>
              </a:rPr>
              <a:t>Treat the person with cancer like you always have</a:t>
            </a:r>
          </a:p>
          <a:p>
            <a:r>
              <a:rPr lang="en-US" sz="2300" dirty="0">
                <a:latin typeface="AvenirNext LT Pro" panose="020B0504020202020204" pitchFamily="34" charset="77"/>
              </a:rPr>
              <a:t>Include them on projects</a:t>
            </a:r>
          </a:p>
          <a:p>
            <a:r>
              <a:rPr lang="en-US" sz="2300" dirty="0">
                <a:latin typeface="AvenirNext LT Pro" panose="020B0504020202020204" pitchFamily="34" charset="77"/>
              </a:rPr>
              <a:t>Invite them to social events</a:t>
            </a:r>
          </a:p>
          <a:p>
            <a:r>
              <a:rPr lang="en-US" sz="2300" dirty="0">
                <a:latin typeface="AvenirNext LT Pro" panose="020B0504020202020204" pitchFamily="34" charset="77"/>
              </a:rPr>
              <a:t>Let them say “no” or tell you that they cannot keep up</a:t>
            </a:r>
          </a:p>
          <a:p>
            <a:r>
              <a:rPr lang="en-US" sz="2300" dirty="0">
                <a:latin typeface="AvenirNext LT Pro" panose="020B0504020202020204" pitchFamily="34" charset="77"/>
              </a:rPr>
              <a:t>Give them a sense of purpose</a:t>
            </a:r>
          </a:p>
          <a:p>
            <a:pPr lvl="1"/>
            <a:r>
              <a:rPr lang="en-US" sz="2300" dirty="0">
                <a:latin typeface="AvenirNext LT Pro" panose="020B0504020202020204" pitchFamily="34" charset="77"/>
              </a:rPr>
              <a:t>Enhances physical health</a:t>
            </a:r>
          </a:p>
          <a:p>
            <a:pPr lvl="1"/>
            <a:r>
              <a:rPr lang="en-US" sz="2300" dirty="0">
                <a:latin typeface="AvenirNext LT Pro" panose="020B0504020202020204" pitchFamily="34" charset="77"/>
              </a:rPr>
              <a:t>Protects against heart disease</a:t>
            </a:r>
          </a:p>
          <a:p>
            <a:pPr lvl="1"/>
            <a:r>
              <a:rPr lang="en-US" sz="2300" dirty="0">
                <a:latin typeface="AvenirNext LT Pro" panose="020B0504020202020204" pitchFamily="34" charset="77"/>
              </a:rPr>
              <a:t>Helps with pain management</a:t>
            </a:r>
          </a:p>
          <a:p>
            <a:pPr lvl="1"/>
            <a:r>
              <a:rPr lang="en-US" sz="2300" dirty="0">
                <a:latin typeface="AvenirNext LT Pro" panose="020B0504020202020204" pitchFamily="34" charset="77"/>
              </a:rPr>
              <a:t>Leads to stronger relationships</a:t>
            </a:r>
          </a:p>
          <a:p>
            <a:pPr lvl="1"/>
            <a:r>
              <a:rPr lang="en-US" sz="2300" dirty="0">
                <a:latin typeface="AvenirNext LT Pro" panose="020B0504020202020204" pitchFamily="34" charset="77"/>
              </a:rPr>
              <a:t>Helps people find meaning in times of trouble</a:t>
            </a:r>
          </a:p>
        </p:txBody>
      </p:sp>
      <p:pic>
        <p:nvPicPr>
          <p:cNvPr id="5" name="Picture 4">
            <a:extLst>
              <a:ext uri="{FF2B5EF4-FFF2-40B4-BE49-F238E27FC236}">
                <a16:creationId xmlns:a16="http://schemas.microsoft.com/office/drawing/2014/main" id="{E660F335-10E1-4DD9-9CDB-DA875A77C9B9}"/>
              </a:ext>
            </a:extLst>
          </p:cNvPr>
          <p:cNvPicPr>
            <a:picLocks noChangeAspect="1"/>
          </p:cNvPicPr>
          <p:nvPr/>
        </p:nvPicPr>
        <p:blipFill rotWithShape="1">
          <a:blip r:embed="rId3">
            <a:extLst>
              <a:ext uri="{28A0092B-C50C-407E-A947-70E740481C1C}">
                <a14:useLocalDpi xmlns:a14="http://schemas.microsoft.com/office/drawing/2010/main" val="0"/>
              </a:ext>
            </a:extLst>
          </a:blip>
          <a:srcRect l="17841" r="35542"/>
          <a:stretch/>
        </p:blipFill>
        <p:spPr>
          <a:xfrm>
            <a:off x="0" y="0"/>
            <a:ext cx="4791456" cy="6857999"/>
          </a:xfrm>
          <a:prstGeom prst="rect">
            <a:avLst/>
          </a:prstGeom>
          <a:effectLst/>
        </p:spPr>
      </p:pic>
    </p:spTree>
    <p:extLst>
      <p:ext uri="{BB962C8B-B14F-4D97-AF65-F5344CB8AC3E}">
        <p14:creationId xmlns:p14="http://schemas.microsoft.com/office/powerpoint/2010/main" val="3360396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8ACC-ADE3-4CC5-918D-89443F3D85EC}"/>
              </a:ext>
            </a:extLst>
          </p:cNvPr>
          <p:cNvSpPr>
            <a:spLocks noGrp="1"/>
          </p:cNvSpPr>
          <p:nvPr>
            <p:ph type="title"/>
          </p:nvPr>
        </p:nvSpPr>
        <p:spPr>
          <a:xfrm>
            <a:off x="356321" y="428098"/>
            <a:ext cx="4691167" cy="1676603"/>
          </a:xfrm>
        </p:spPr>
        <p:txBody>
          <a:bodyPr>
            <a:noAutofit/>
          </a:bodyPr>
          <a:lstStyle/>
          <a:p>
            <a:r>
              <a:rPr lang="en-US" b="1" dirty="0">
                <a:solidFill>
                  <a:srgbClr val="0A4A8E"/>
                </a:solidFill>
                <a:latin typeface="Avenir Next LT Pro" panose="020B0504020202020204" pitchFamily="34" charset="77"/>
              </a:rPr>
              <a:t>SHARE ENCOURAGING STORIES</a:t>
            </a:r>
          </a:p>
        </p:txBody>
      </p:sp>
      <p:sp>
        <p:nvSpPr>
          <p:cNvPr id="3" name="Content Placeholder 2">
            <a:extLst>
              <a:ext uri="{FF2B5EF4-FFF2-40B4-BE49-F238E27FC236}">
                <a16:creationId xmlns:a16="http://schemas.microsoft.com/office/drawing/2014/main" id="{DFCB309D-4DE4-4934-A635-BC913D0977E9}"/>
              </a:ext>
            </a:extLst>
          </p:cNvPr>
          <p:cNvSpPr>
            <a:spLocks noGrp="1"/>
          </p:cNvSpPr>
          <p:nvPr>
            <p:ph idx="1"/>
          </p:nvPr>
        </p:nvSpPr>
        <p:spPr>
          <a:xfrm>
            <a:off x="493776" y="2438400"/>
            <a:ext cx="4096512" cy="4163568"/>
          </a:xfrm>
        </p:spPr>
        <p:txBody>
          <a:bodyPr>
            <a:normAutofit/>
          </a:bodyPr>
          <a:lstStyle/>
          <a:p>
            <a:pPr>
              <a:lnSpc>
                <a:spcPct val="100000"/>
              </a:lnSpc>
            </a:pPr>
            <a:r>
              <a:rPr lang="en-US" dirty="0">
                <a:latin typeface="AvenirNext LT Pro" panose="020B0504020202020204" pitchFamily="34" charset="77"/>
              </a:rPr>
              <a:t>Avoid stories with unhappy endings</a:t>
            </a:r>
          </a:p>
          <a:p>
            <a:pPr>
              <a:lnSpc>
                <a:spcPct val="100000"/>
              </a:lnSpc>
            </a:pPr>
            <a:r>
              <a:rPr lang="en-US" dirty="0">
                <a:latin typeface="AvenirNext LT Pro" panose="020B0504020202020204" pitchFamily="34" charset="77"/>
              </a:rPr>
              <a:t>If two people have a similar disease, try to connect them</a:t>
            </a:r>
          </a:p>
          <a:p>
            <a:pPr>
              <a:lnSpc>
                <a:spcPct val="100000"/>
              </a:lnSpc>
            </a:pPr>
            <a:r>
              <a:rPr lang="en-US" dirty="0">
                <a:latin typeface="AvenirNext LT Pro" panose="020B0504020202020204" pitchFamily="34" charset="77"/>
              </a:rPr>
              <a:t>Use positive stories for inspiration</a:t>
            </a:r>
          </a:p>
        </p:txBody>
      </p:sp>
      <p:pic>
        <p:nvPicPr>
          <p:cNvPr id="5" name="Picture 4">
            <a:extLst>
              <a:ext uri="{FF2B5EF4-FFF2-40B4-BE49-F238E27FC236}">
                <a16:creationId xmlns:a16="http://schemas.microsoft.com/office/drawing/2014/main" id="{3FC60E38-4C27-4BBE-8FB6-2769B3F98D8D}"/>
              </a:ext>
            </a:extLst>
          </p:cNvPr>
          <p:cNvPicPr>
            <a:picLocks noChangeAspect="1"/>
          </p:cNvPicPr>
          <p:nvPr/>
        </p:nvPicPr>
        <p:blipFill rotWithShape="1">
          <a:blip r:embed="rId3">
            <a:extLst>
              <a:ext uri="{28A0092B-C50C-407E-A947-70E740481C1C}">
                <a14:useLocalDpi xmlns:a14="http://schemas.microsoft.com/office/drawing/2010/main" val="0"/>
              </a:ext>
            </a:extLst>
          </a:blip>
          <a:srcRect l="18694" t="-32" r="2049"/>
          <a:stretch/>
        </p:blipFill>
        <p:spPr>
          <a:xfrm>
            <a:off x="4864608" y="-182880"/>
            <a:ext cx="8360968" cy="7040880"/>
          </a:xfrm>
          <a:prstGeom prst="rect">
            <a:avLst/>
          </a:prstGeom>
          <a:effectLst/>
        </p:spPr>
      </p:pic>
    </p:spTree>
    <p:extLst>
      <p:ext uri="{BB962C8B-B14F-4D97-AF65-F5344CB8AC3E}">
        <p14:creationId xmlns:p14="http://schemas.microsoft.com/office/powerpoint/2010/main" val="131514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A3A9-CD1A-47D3-805F-CA951404F2DA}"/>
              </a:ext>
            </a:extLst>
          </p:cNvPr>
          <p:cNvSpPr>
            <a:spLocks noGrp="1"/>
          </p:cNvSpPr>
          <p:nvPr>
            <p:ph type="title"/>
          </p:nvPr>
        </p:nvSpPr>
        <p:spPr>
          <a:xfrm>
            <a:off x="487680" y="298894"/>
            <a:ext cx="3956304" cy="2005394"/>
          </a:xfrm>
        </p:spPr>
        <p:txBody>
          <a:bodyPr>
            <a:normAutofit/>
          </a:bodyPr>
          <a:lstStyle/>
          <a:p>
            <a:r>
              <a:rPr lang="en-US" b="1" dirty="0">
                <a:solidFill>
                  <a:srgbClr val="0A4A8E"/>
                </a:solidFill>
                <a:latin typeface="Avenir Next LT Pro" panose="020B0504020202020204" pitchFamily="34" charset="77"/>
              </a:rPr>
              <a:t>MEAN WHAT YOU SAY</a:t>
            </a:r>
          </a:p>
        </p:txBody>
      </p:sp>
      <p:sp>
        <p:nvSpPr>
          <p:cNvPr id="3" name="Content Placeholder 2">
            <a:extLst>
              <a:ext uri="{FF2B5EF4-FFF2-40B4-BE49-F238E27FC236}">
                <a16:creationId xmlns:a16="http://schemas.microsoft.com/office/drawing/2014/main" id="{ED0BD653-A47F-4861-9D1A-297B2EE261E7}"/>
              </a:ext>
            </a:extLst>
          </p:cNvPr>
          <p:cNvSpPr>
            <a:spLocks noGrp="1"/>
          </p:cNvSpPr>
          <p:nvPr>
            <p:ph idx="1"/>
          </p:nvPr>
        </p:nvSpPr>
        <p:spPr>
          <a:xfrm>
            <a:off x="487680" y="2305494"/>
            <a:ext cx="4148327" cy="4351338"/>
          </a:xfrm>
        </p:spPr>
        <p:txBody>
          <a:bodyPr>
            <a:normAutofit/>
          </a:bodyPr>
          <a:lstStyle/>
          <a:p>
            <a:pPr>
              <a:lnSpc>
                <a:spcPct val="100000"/>
              </a:lnSpc>
            </a:pPr>
            <a:r>
              <a:rPr lang="en-US" dirty="0">
                <a:latin typeface="AvenirNext LT Pro" panose="020B0504020202020204" pitchFamily="34" charset="77"/>
              </a:rPr>
              <a:t>Don’t comment on physical appearance unless you mean it</a:t>
            </a:r>
          </a:p>
          <a:p>
            <a:pPr>
              <a:lnSpc>
                <a:spcPct val="100000"/>
              </a:lnSpc>
            </a:pPr>
            <a:r>
              <a:rPr lang="en-US" dirty="0">
                <a:latin typeface="AvenirNext LT Pro" panose="020B0504020202020204" pitchFamily="34" charset="77"/>
              </a:rPr>
              <a:t>Tell a person they look “beautiful” or that they are “looking stronger”</a:t>
            </a:r>
          </a:p>
        </p:txBody>
      </p:sp>
      <p:pic>
        <p:nvPicPr>
          <p:cNvPr id="5" name="Picture 4">
            <a:extLst>
              <a:ext uri="{FF2B5EF4-FFF2-40B4-BE49-F238E27FC236}">
                <a16:creationId xmlns:a16="http://schemas.microsoft.com/office/drawing/2014/main" id="{C64475EA-1F73-4E95-9324-F390F9997F44}"/>
              </a:ext>
            </a:extLst>
          </p:cNvPr>
          <p:cNvPicPr>
            <a:picLocks noChangeAspect="1"/>
          </p:cNvPicPr>
          <p:nvPr/>
        </p:nvPicPr>
        <p:blipFill rotWithShape="1">
          <a:blip r:embed="rId3">
            <a:extLst>
              <a:ext uri="{28A0092B-C50C-407E-A947-70E740481C1C}">
                <a14:useLocalDpi xmlns:a14="http://schemas.microsoft.com/office/drawing/2010/main" val="0"/>
              </a:ext>
            </a:extLst>
          </a:blip>
          <a:srcRect l="2125" r="32125"/>
          <a:stretch/>
        </p:blipFill>
        <p:spPr>
          <a:xfrm>
            <a:off x="5404555" y="-29810"/>
            <a:ext cx="6787445" cy="6887809"/>
          </a:xfrm>
          <a:prstGeom prst="rect">
            <a:avLst/>
          </a:prstGeom>
        </p:spPr>
      </p:pic>
    </p:spTree>
    <p:extLst>
      <p:ext uri="{BB962C8B-B14F-4D97-AF65-F5344CB8AC3E}">
        <p14:creationId xmlns:p14="http://schemas.microsoft.com/office/powerpoint/2010/main" val="1212151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FA881-577E-F64C-BDF1-B93CEADB6448}"/>
              </a:ext>
            </a:extLst>
          </p:cNvPr>
          <p:cNvPicPr>
            <a:picLocks noChangeAspect="1"/>
          </p:cNvPicPr>
          <p:nvPr/>
        </p:nvPicPr>
        <p:blipFill rotWithShape="1">
          <a:blip r:embed="rId3">
            <a:extLst>
              <a:ext uri="{28A0092B-C50C-407E-A947-70E740481C1C}">
                <a14:useLocalDpi xmlns:a14="http://schemas.microsoft.com/office/drawing/2010/main" val="0"/>
              </a:ext>
            </a:extLst>
          </a:blip>
          <a:srcRect l="32691" r="24619"/>
          <a:stretch/>
        </p:blipFill>
        <p:spPr>
          <a:xfrm>
            <a:off x="331035" y="321732"/>
            <a:ext cx="6929192" cy="6214534"/>
          </a:xfrm>
          <a:prstGeom prst="rect">
            <a:avLst/>
          </a:prstGeom>
        </p:spPr>
      </p:pic>
      <p:sp>
        <p:nvSpPr>
          <p:cNvPr id="7" name="Rectangle 6">
            <a:extLst>
              <a:ext uri="{FF2B5EF4-FFF2-40B4-BE49-F238E27FC236}">
                <a16:creationId xmlns:a16="http://schemas.microsoft.com/office/drawing/2014/main" id="{3587A60B-5E23-484C-8FDE-D7A79C354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0A4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FC2570E-DEBE-5344-9E22-E236219A5775}"/>
              </a:ext>
            </a:extLst>
          </p:cNvPr>
          <p:cNvSpPr txBox="1">
            <a:spLocks/>
          </p:cNvSpPr>
          <p:nvPr/>
        </p:nvSpPr>
        <p:spPr>
          <a:xfrm>
            <a:off x="7809082" y="1014162"/>
            <a:ext cx="3786758" cy="48296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chemeClr val="bg1"/>
                </a:solidFill>
                <a:latin typeface="Avenir Next LT Pro" panose="020B0504020202020204" pitchFamily="34" charset="77"/>
              </a:rPr>
              <a:t>RESPECT PRIVACY</a:t>
            </a:r>
          </a:p>
          <a:p>
            <a:pPr>
              <a:lnSpc>
                <a:spcPct val="100000"/>
              </a:lnSpc>
            </a:pPr>
            <a:r>
              <a:rPr lang="en-US" dirty="0">
                <a:solidFill>
                  <a:schemeClr val="bg1"/>
                </a:solidFill>
              </a:rPr>
              <a:t>It is not your job to tell others the details </a:t>
            </a:r>
            <a:br>
              <a:rPr lang="en-US" dirty="0">
                <a:solidFill>
                  <a:schemeClr val="bg1"/>
                </a:solidFill>
              </a:rPr>
            </a:br>
            <a:r>
              <a:rPr lang="en-US" dirty="0">
                <a:solidFill>
                  <a:schemeClr val="bg1"/>
                </a:solidFill>
              </a:rPr>
              <a:t>of someone’s cancer journey — unless they ask you to</a:t>
            </a:r>
          </a:p>
          <a:p>
            <a:pPr>
              <a:lnSpc>
                <a:spcPct val="100000"/>
              </a:lnSpc>
            </a:pPr>
            <a:r>
              <a:rPr lang="en-US" dirty="0">
                <a:solidFill>
                  <a:schemeClr val="bg1"/>
                </a:solidFill>
              </a:rPr>
              <a:t>If you find out from someone else — do not take it personally. </a:t>
            </a:r>
          </a:p>
        </p:txBody>
      </p:sp>
      <p:sp>
        <p:nvSpPr>
          <p:cNvPr id="9" name="TextBox 8">
            <a:extLst>
              <a:ext uri="{FF2B5EF4-FFF2-40B4-BE49-F238E27FC236}">
                <a16:creationId xmlns:a16="http://schemas.microsoft.com/office/drawing/2014/main" id="{F1B84C77-F229-A047-91D5-E2871B640371}"/>
              </a:ext>
            </a:extLst>
          </p:cNvPr>
          <p:cNvSpPr txBox="1"/>
          <p:nvPr/>
        </p:nvSpPr>
        <p:spPr>
          <a:xfrm>
            <a:off x="146304" y="588873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93250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2B5C-2C21-46AF-87BA-C026A96DDA1C}"/>
              </a:ext>
            </a:extLst>
          </p:cNvPr>
          <p:cNvSpPr>
            <a:spLocks noGrp="1"/>
          </p:cNvSpPr>
          <p:nvPr>
            <p:ph type="title"/>
          </p:nvPr>
        </p:nvSpPr>
        <p:spPr>
          <a:xfrm>
            <a:off x="505968" y="313800"/>
            <a:ext cx="6594189" cy="1625210"/>
          </a:xfrm>
        </p:spPr>
        <p:txBody>
          <a:bodyPr>
            <a:normAutofit/>
          </a:bodyPr>
          <a:lstStyle/>
          <a:p>
            <a:r>
              <a:rPr lang="en-US" b="1" dirty="0">
                <a:solidFill>
                  <a:srgbClr val="0A4A8E"/>
                </a:solidFill>
                <a:latin typeface="Avenir Next LT Pro" panose="020B0504020202020204" pitchFamily="34" charset="77"/>
              </a:rPr>
              <a:t>BE CAREFUL </a:t>
            </a:r>
            <a:br>
              <a:rPr lang="en-US" b="1" dirty="0">
                <a:solidFill>
                  <a:srgbClr val="0A4A8E"/>
                </a:solidFill>
                <a:latin typeface="Avenir Next LT Pro" panose="020B0504020202020204" pitchFamily="34" charset="77"/>
              </a:rPr>
            </a:br>
            <a:r>
              <a:rPr lang="en-US" b="1" dirty="0">
                <a:solidFill>
                  <a:srgbClr val="0A4A8E"/>
                </a:solidFill>
                <a:latin typeface="Avenir Next LT Pro" panose="020B0504020202020204" pitchFamily="34" charset="77"/>
              </a:rPr>
              <a:t>WITH HUMOR</a:t>
            </a:r>
          </a:p>
        </p:txBody>
      </p:sp>
      <p:sp>
        <p:nvSpPr>
          <p:cNvPr id="3" name="Content Placeholder 2">
            <a:extLst>
              <a:ext uri="{FF2B5EF4-FFF2-40B4-BE49-F238E27FC236}">
                <a16:creationId xmlns:a16="http://schemas.microsoft.com/office/drawing/2014/main" id="{906F0547-D9BD-47AA-A920-2AA1F91A8AC7}"/>
              </a:ext>
            </a:extLst>
          </p:cNvPr>
          <p:cNvSpPr>
            <a:spLocks noGrp="1"/>
          </p:cNvSpPr>
          <p:nvPr>
            <p:ph idx="1"/>
          </p:nvPr>
        </p:nvSpPr>
        <p:spPr>
          <a:xfrm>
            <a:off x="505968" y="1298930"/>
            <a:ext cx="5053584" cy="4852362"/>
          </a:xfrm>
        </p:spPr>
        <p:txBody>
          <a:bodyPr anchor="ctr">
            <a:normAutofit/>
          </a:bodyPr>
          <a:lstStyle/>
          <a:p>
            <a:pPr>
              <a:lnSpc>
                <a:spcPct val="100000"/>
              </a:lnSpc>
            </a:pPr>
            <a:r>
              <a:rPr lang="en-US" dirty="0">
                <a:latin typeface="AvenirNext LT Pro" panose="020B0504020202020204" pitchFamily="34" charset="77"/>
              </a:rPr>
              <a:t>Not everyone appreciates humor to cope</a:t>
            </a:r>
          </a:p>
          <a:p>
            <a:pPr>
              <a:lnSpc>
                <a:spcPct val="100000"/>
              </a:lnSpc>
            </a:pPr>
            <a:r>
              <a:rPr lang="en-US" dirty="0">
                <a:latin typeface="AvenirNext LT Pro" panose="020B0504020202020204" pitchFamily="34" charset="77"/>
              </a:rPr>
              <a:t>Let the person with cancer take the lead</a:t>
            </a:r>
          </a:p>
          <a:p>
            <a:pPr>
              <a:lnSpc>
                <a:spcPct val="100000"/>
              </a:lnSpc>
            </a:pPr>
            <a:r>
              <a:rPr lang="en-US" dirty="0">
                <a:latin typeface="AvenirNext LT Pro" panose="020B0504020202020204" pitchFamily="34" charset="77"/>
              </a:rPr>
              <a:t>It is better to join them in laughter than risking a joke that is not well-received</a:t>
            </a:r>
          </a:p>
        </p:txBody>
      </p:sp>
      <p:pic>
        <p:nvPicPr>
          <p:cNvPr id="5" name="Picture 4">
            <a:extLst>
              <a:ext uri="{FF2B5EF4-FFF2-40B4-BE49-F238E27FC236}">
                <a16:creationId xmlns:a16="http://schemas.microsoft.com/office/drawing/2014/main" id="{D978F77F-D22C-4059-A30D-AC7C01C9EBD6}"/>
              </a:ext>
            </a:extLst>
          </p:cNvPr>
          <p:cNvPicPr>
            <a:picLocks noChangeAspect="1"/>
          </p:cNvPicPr>
          <p:nvPr/>
        </p:nvPicPr>
        <p:blipFill rotWithShape="1">
          <a:blip r:embed="rId3">
            <a:extLst>
              <a:ext uri="{28A0092B-C50C-407E-A947-70E740481C1C}">
                <a14:useLocalDpi xmlns:a14="http://schemas.microsoft.com/office/drawing/2010/main" val="0"/>
              </a:ext>
            </a:extLst>
          </a:blip>
          <a:srcRect l="14248" r="25785"/>
          <a:stretch/>
        </p:blipFill>
        <p:spPr>
          <a:xfrm>
            <a:off x="5925311" y="-114686"/>
            <a:ext cx="6266689" cy="6972686"/>
          </a:xfrm>
          <a:prstGeom prst="rect">
            <a:avLst/>
          </a:prstGeom>
        </p:spPr>
      </p:pic>
      <p:sp>
        <p:nvSpPr>
          <p:cNvPr id="6" name="TextBox 5">
            <a:extLst>
              <a:ext uri="{FF2B5EF4-FFF2-40B4-BE49-F238E27FC236}">
                <a16:creationId xmlns:a16="http://schemas.microsoft.com/office/drawing/2014/main" id="{C160A72F-E6BF-8041-B9DE-1FDB134D5B0E}"/>
              </a:ext>
            </a:extLst>
          </p:cNvPr>
          <p:cNvSpPr txBox="1"/>
          <p:nvPr/>
        </p:nvSpPr>
        <p:spPr>
          <a:xfrm>
            <a:off x="1645920" y="254203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4116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C69FC3-1727-0D4C-A666-636690412608}"/>
              </a:ext>
            </a:extLst>
          </p:cNvPr>
          <p:cNvSpPr/>
          <p:nvPr/>
        </p:nvSpPr>
        <p:spPr>
          <a:xfrm>
            <a:off x="5138928" y="321732"/>
            <a:ext cx="6731340" cy="6214534"/>
          </a:xfrm>
          <a:prstGeom prst="rect">
            <a:avLst/>
          </a:prstGeom>
          <a:solidFill>
            <a:srgbClr val="0A4A8E"/>
          </a:solidFill>
          <a:ln>
            <a:solidFill>
              <a:srgbClr val="0A4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062138-FB9A-9A48-9518-D8B9DF4CE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0A4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FDA08AB2-BC59-4B4F-ABF9-4E49E06F7BD7}"/>
              </a:ext>
            </a:extLst>
          </p:cNvPr>
          <p:cNvSpPr txBox="1">
            <a:spLocks/>
          </p:cNvSpPr>
          <p:nvPr/>
        </p:nvSpPr>
        <p:spPr>
          <a:xfrm>
            <a:off x="5468112" y="1014162"/>
            <a:ext cx="6127728" cy="4829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dirty="0">
                <a:solidFill>
                  <a:schemeClr val="bg1"/>
                </a:solidFill>
                <a:latin typeface="Avenir Next LT Pro" panose="020B0504020202020204" pitchFamily="34" charset="77"/>
              </a:rPr>
              <a:t>BE HONEST</a:t>
            </a:r>
            <a:br>
              <a:rPr lang="en-US" sz="4400" b="1" dirty="0">
                <a:solidFill>
                  <a:schemeClr val="bg1"/>
                </a:solidFill>
                <a:latin typeface="Avenir Next LT Pro" panose="020B0504020202020204" pitchFamily="34" charset="77"/>
              </a:rPr>
            </a:br>
            <a:endParaRPr lang="en-US" sz="4400" b="1" dirty="0">
              <a:solidFill>
                <a:schemeClr val="bg1"/>
              </a:solidFill>
              <a:latin typeface="Avenir Next LT Pro" panose="020B0504020202020204" pitchFamily="34" charset="77"/>
            </a:endParaRPr>
          </a:p>
          <a:p>
            <a:pPr>
              <a:lnSpc>
                <a:spcPct val="100000"/>
              </a:lnSpc>
            </a:pPr>
            <a:r>
              <a:rPr lang="en-US" dirty="0">
                <a:solidFill>
                  <a:schemeClr val="bg1"/>
                </a:solidFill>
                <a:latin typeface="AvenirNext LT Pro" panose="020B0504020202020204" pitchFamily="34" charset="77"/>
              </a:rPr>
              <a:t>It is okay to admit that you are scared too</a:t>
            </a:r>
          </a:p>
          <a:p>
            <a:pPr>
              <a:lnSpc>
                <a:spcPct val="100000"/>
              </a:lnSpc>
            </a:pPr>
            <a:r>
              <a:rPr lang="en-US" dirty="0">
                <a:solidFill>
                  <a:schemeClr val="bg1"/>
                </a:solidFill>
                <a:latin typeface="AvenirNext LT Pro" panose="020B0504020202020204" pitchFamily="34" charset="77"/>
              </a:rPr>
              <a:t>It is okay not to have all of the answers</a:t>
            </a:r>
          </a:p>
        </p:txBody>
      </p:sp>
      <p:sp>
        <p:nvSpPr>
          <p:cNvPr id="9" name="TextBox 8">
            <a:extLst>
              <a:ext uri="{FF2B5EF4-FFF2-40B4-BE49-F238E27FC236}">
                <a16:creationId xmlns:a16="http://schemas.microsoft.com/office/drawing/2014/main" id="{64846824-1C72-F343-AE71-39DA2CE23E8F}"/>
              </a:ext>
            </a:extLst>
          </p:cNvPr>
          <p:cNvSpPr txBox="1"/>
          <p:nvPr/>
        </p:nvSpPr>
        <p:spPr>
          <a:xfrm>
            <a:off x="146304" y="5888736"/>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5090565D-D255-DF41-8D18-2C6BF51EE155}"/>
              </a:ext>
            </a:extLst>
          </p:cNvPr>
          <p:cNvPicPr>
            <a:picLocks noChangeAspect="1"/>
          </p:cNvPicPr>
          <p:nvPr/>
        </p:nvPicPr>
        <p:blipFill rotWithShape="1">
          <a:blip r:embed="rId3">
            <a:extLst>
              <a:ext uri="{28A0092B-C50C-407E-A947-70E740481C1C}">
                <a14:useLocalDpi xmlns:a14="http://schemas.microsoft.com/office/drawing/2010/main" val="0"/>
              </a:ext>
            </a:extLst>
          </a:blip>
          <a:srcRect t="9271"/>
          <a:stretch/>
        </p:blipFill>
        <p:spPr>
          <a:xfrm>
            <a:off x="331035" y="321732"/>
            <a:ext cx="4570149" cy="6214534"/>
          </a:xfrm>
          <a:prstGeom prst="rect">
            <a:avLst/>
          </a:prstGeom>
        </p:spPr>
      </p:pic>
    </p:spTree>
    <p:extLst>
      <p:ext uri="{BB962C8B-B14F-4D97-AF65-F5344CB8AC3E}">
        <p14:creationId xmlns:p14="http://schemas.microsoft.com/office/powerpoint/2010/main" val="867044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3DA3-0E96-43DC-B012-47B0E35B6D7B}"/>
              </a:ext>
            </a:extLst>
          </p:cNvPr>
          <p:cNvSpPr>
            <a:spLocks noGrp="1"/>
          </p:cNvSpPr>
          <p:nvPr>
            <p:ph type="title"/>
          </p:nvPr>
        </p:nvSpPr>
        <p:spPr>
          <a:xfrm>
            <a:off x="363341" y="329185"/>
            <a:ext cx="3968496" cy="1335024"/>
          </a:xfrm>
        </p:spPr>
        <p:txBody>
          <a:bodyPr vert="horz" lIns="91440" tIns="45720" rIns="91440" bIns="45720" rtlCol="0" anchor="b">
            <a:normAutofit/>
          </a:bodyPr>
          <a:lstStyle/>
          <a:p>
            <a:r>
              <a:rPr lang="en-US" b="1" kern="1200" dirty="0">
                <a:solidFill>
                  <a:srgbClr val="0A4A8E"/>
                </a:solidFill>
                <a:latin typeface="Avenir Next LT Pro" panose="020B0504020202020204" pitchFamily="34" charset="77"/>
              </a:rPr>
              <a:t>SHOW RESPECT</a:t>
            </a:r>
          </a:p>
        </p:txBody>
      </p:sp>
      <p:sp>
        <p:nvSpPr>
          <p:cNvPr id="3" name="Content Placeholder 2">
            <a:extLst>
              <a:ext uri="{FF2B5EF4-FFF2-40B4-BE49-F238E27FC236}">
                <a16:creationId xmlns:a16="http://schemas.microsoft.com/office/drawing/2014/main" id="{768B61ED-812B-4648-8CBC-EEE0E6985A9C}"/>
              </a:ext>
            </a:extLst>
          </p:cNvPr>
          <p:cNvSpPr>
            <a:spLocks noGrp="1"/>
          </p:cNvSpPr>
          <p:nvPr>
            <p:ph idx="1"/>
          </p:nvPr>
        </p:nvSpPr>
        <p:spPr>
          <a:xfrm>
            <a:off x="518789" y="2060637"/>
            <a:ext cx="3657600" cy="1525597"/>
          </a:xfrm>
        </p:spPr>
        <p:txBody>
          <a:bodyPr vert="horz" lIns="91440" tIns="45720" rIns="91440" bIns="45720" rtlCol="0">
            <a:normAutofit/>
          </a:bodyPr>
          <a:lstStyle/>
          <a:p>
            <a:pPr marL="0" indent="0">
              <a:lnSpc>
                <a:spcPct val="100000"/>
              </a:lnSpc>
              <a:buNone/>
            </a:pPr>
            <a:r>
              <a:rPr lang="en-US" kern="1200" dirty="0">
                <a:latin typeface="AvenirNext LT Pro" panose="020B0504020202020204" pitchFamily="34" charset="77"/>
              </a:rPr>
              <a:t>Respect a person’s decision and wishes, even if you disagree</a:t>
            </a:r>
          </a:p>
        </p:txBody>
      </p:sp>
      <p:pic>
        <p:nvPicPr>
          <p:cNvPr id="5" name="Picture 4">
            <a:extLst>
              <a:ext uri="{FF2B5EF4-FFF2-40B4-BE49-F238E27FC236}">
                <a16:creationId xmlns:a16="http://schemas.microsoft.com/office/drawing/2014/main" id="{798476AA-80F2-4880-B288-CCBF9C2F146E}"/>
              </a:ext>
            </a:extLst>
          </p:cNvPr>
          <p:cNvPicPr>
            <a:picLocks noChangeAspect="1"/>
          </p:cNvPicPr>
          <p:nvPr/>
        </p:nvPicPr>
        <p:blipFill rotWithShape="1">
          <a:blip r:embed="rId3">
            <a:extLst>
              <a:ext uri="{28A0092B-C50C-407E-A947-70E740481C1C}">
                <a14:useLocalDpi xmlns:a14="http://schemas.microsoft.com/office/drawing/2010/main" val="0"/>
              </a:ext>
            </a:extLst>
          </a:blip>
          <a:srcRect l="3862" r="23228"/>
          <a:stretch/>
        </p:blipFill>
        <p:spPr>
          <a:xfrm>
            <a:off x="4595769" y="-93565"/>
            <a:ext cx="7596232" cy="6951565"/>
          </a:xfrm>
          <a:prstGeom prst="rect">
            <a:avLst/>
          </a:prstGeom>
        </p:spPr>
      </p:pic>
    </p:spTree>
    <p:extLst>
      <p:ext uri="{BB962C8B-B14F-4D97-AF65-F5344CB8AC3E}">
        <p14:creationId xmlns:p14="http://schemas.microsoft.com/office/powerpoint/2010/main" val="1487106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201F-37BC-4E7C-A74F-AA5A17CEB879}"/>
              </a:ext>
            </a:extLst>
          </p:cNvPr>
          <p:cNvSpPr>
            <a:spLocks noGrp="1"/>
          </p:cNvSpPr>
          <p:nvPr>
            <p:ph type="title"/>
          </p:nvPr>
        </p:nvSpPr>
        <p:spPr>
          <a:xfrm>
            <a:off x="4965430" y="373236"/>
            <a:ext cx="6994922" cy="1876188"/>
          </a:xfrm>
        </p:spPr>
        <p:txBody>
          <a:bodyPr anchor="b">
            <a:noAutofit/>
          </a:bodyPr>
          <a:lstStyle/>
          <a:p>
            <a:r>
              <a:rPr lang="en-US" b="1" dirty="0">
                <a:solidFill>
                  <a:srgbClr val="0A4A8E"/>
                </a:solidFill>
                <a:latin typeface="Avenir Next LT Pro" panose="020B0504020202020204" pitchFamily="34" charset="77"/>
              </a:rPr>
              <a:t>WHEN SOMEONE </a:t>
            </a:r>
            <a:br>
              <a:rPr lang="en-US" b="1" dirty="0">
                <a:solidFill>
                  <a:srgbClr val="0A4A8E"/>
                </a:solidFill>
                <a:latin typeface="Avenir Next LT Pro" panose="020B0504020202020204" pitchFamily="34" charset="77"/>
              </a:rPr>
            </a:br>
            <a:r>
              <a:rPr lang="en-US" b="1" dirty="0">
                <a:solidFill>
                  <a:srgbClr val="0A4A8E"/>
                </a:solidFill>
                <a:latin typeface="Avenir Next LT Pro" panose="020B0504020202020204" pitchFamily="34" charset="77"/>
              </a:rPr>
              <a:t>HAS CANCER: </a:t>
            </a:r>
            <a:br>
              <a:rPr lang="en-US" b="1" dirty="0">
                <a:solidFill>
                  <a:srgbClr val="0A4A8E"/>
                </a:solidFill>
                <a:latin typeface="Avenir Next LT Pro" panose="020B0504020202020204" pitchFamily="34" charset="77"/>
              </a:rPr>
            </a:br>
            <a:r>
              <a:rPr lang="en-US" b="1" dirty="0">
                <a:solidFill>
                  <a:srgbClr val="0A4A8E"/>
                </a:solidFill>
                <a:latin typeface="Avenir Next LT Pro" panose="020B0504020202020204" pitchFamily="34" charset="77"/>
              </a:rPr>
              <a:t>DO SOMETHING!</a:t>
            </a:r>
          </a:p>
        </p:txBody>
      </p:sp>
      <p:sp>
        <p:nvSpPr>
          <p:cNvPr id="3" name="Content Placeholder 2">
            <a:extLst>
              <a:ext uri="{FF2B5EF4-FFF2-40B4-BE49-F238E27FC236}">
                <a16:creationId xmlns:a16="http://schemas.microsoft.com/office/drawing/2014/main" id="{D5DC5B76-4F0D-49BA-BC25-6FB80EB207B3}"/>
              </a:ext>
            </a:extLst>
          </p:cNvPr>
          <p:cNvSpPr>
            <a:spLocks noGrp="1"/>
          </p:cNvSpPr>
          <p:nvPr>
            <p:ph idx="1"/>
          </p:nvPr>
        </p:nvSpPr>
        <p:spPr>
          <a:xfrm>
            <a:off x="4965430" y="2621280"/>
            <a:ext cx="6586489" cy="3785419"/>
          </a:xfrm>
        </p:spPr>
        <p:txBody>
          <a:bodyPr>
            <a:normAutofit/>
          </a:bodyPr>
          <a:lstStyle/>
          <a:p>
            <a:pPr>
              <a:lnSpc>
                <a:spcPct val="100000"/>
              </a:lnSpc>
            </a:pPr>
            <a:r>
              <a:rPr lang="en-US" dirty="0">
                <a:latin typeface="AvenirNext LT Pro" panose="020B0504020202020204" pitchFamily="34" charset="77"/>
              </a:rPr>
              <a:t>Be Assertive</a:t>
            </a:r>
          </a:p>
          <a:p>
            <a:pPr>
              <a:lnSpc>
                <a:spcPct val="100000"/>
              </a:lnSpc>
            </a:pPr>
            <a:r>
              <a:rPr lang="en-US" dirty="0">
                <a:latin typeface="AvenirNext LT Pro" panose="020B0504020202020204" pitchFamily="34" charset="77"/>
              </a:rPr>
              <a:t>Be Normal</a:t>
            </a:r>
          </a:p>
          <a:p>
            <a:pPr>
              <a:lnSpc>
                <a:spcPct val="100000"/>
              </a:lnSpc>
            </a:pPr>
            <a:r>
              <a:rPr lang="en-US" dirty="0">
                <a:latin typeface="AvenirNext LT Pro" panose="020B0504020202020204" pitchFamily="34" charset="77"/>
              </a:rPr>
              <a:t>Be Honorable</a:t>
            </a:r>
          </a:p>
        </p:txBody>
      </p:sp>
      <p:pic>
        <p:nvPicPr>
          <p:cNvPr id="5" name="Picture 4">
            <a:extLst>
              <a:ext uri="{FF2B5EF4-FFF2-40B4-BE49-F238E27FC236}">
                <a16:creationId xmlns:a16="http://schemas.microsoft.com/office/drawing/2014/main" id="{473886DA-823F-4CB1-B202-922393CFA949}"/>
              </a:ext>
            </a:extLst>
          </p:cNvPr>
          <p:cNvPicPr>
            <a:picLocks noChangeAspect="1"/>
          </p:cNvPicPr>
          <p:nvPr/>
        </p:nvPicPr>
        <p:blipFill rotWithShape="1">
          <a:blip r:embed="rId3">
            <a:extLst>
              <a:ext uri="{28A0092B-C50C-407E-A947-70E740481C1C}">
                <a14:useLocalDpi xmlns:a14="http://schemas.microsoft.com/office/drawing/2010/main" val="0"/>
              </a:ext>
            </a:extLst>
          </a:blip>
          <a:srcRect l="43005" r="9766"/>
          <a:stretch/>
        </p:blipFill>
        <p:spPr>
          <a:xfrm>
            <a:off x="0" y="0"/>
            <a:ext cx="4599016" cy="6858000"/>
          </a:xfrm>
          <a:prstGeom prst="rect">
            <a:avLst/>
          </a:prstGeom>
          <a:effectLst/>
        </p:spPr>
      </p:pic>
    </p:spTree>
    <p:extLst>
      <p:ext uri="{BB962C8B-B14F-4D97-AF65-F5344CB8AC3E}">
        <p14:creationId xmlns:p14="http://schemas.microsoft.com/office/powerpoint/2010/main" val="180662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EC10-5D73-47F9-879F-3BCC1D8504DD}"/>
              </a:ext>
            </a:extLst>
          </p:cNvPr>
          <p:cNvSpPr>
            <a:spLocks noGrp="1"/>
          </p:cNvSpPr>
          <p:nvPr>
            <p:ph type="title"/>
          </p:nvPr>
        </p:nvSpPr>
        <p:spPr>
          <a:xfrm>
            <a:off x="377466" y="272079"/>
            <a:ext cx="5709009" cy="1676603"/>
          </a:xfrm>
        </p:spPr>
        <p:txBody>
          <a:bodyPr>
            <a:normAutofit/>
          </a:bodyPr>
          <a:lstStyle/>
          <a:p>
            <a:r>
              <a:rPr lang="en-US" b="1" dirty="0">
                <a:solidFill>
                  <a:srgbClr val="0A4A8E"/>
                </a:solidFill>
                <a:latin typeface="Avenir Next LT Pro" panose="020B0504020202020204" pitchFamily="34" charset="77"/>
              </a:rPr>
              <a:t>CANCER DOES NOT MEAN SILENCE</a:t>
            </a:r>
          </a:p>
        </p:txBody>
      </p:sp>
      <p:sp>
        <p:nvSpPr>
          <p:cNvPr id="3" name="Content Placeholder 2">
            <a:extLst>
              <a:ext uri="{FF2B5EF4-FFF2-40B4-BE49-F238E27FC236}">
                <a16:creationId xmlns:a16="http://schemas.microsoft.com/office/drawing/2014/main" id="{68B82DE4-AC43-4C9C-AAA4-B3A59810F0CF}"/>
              </a:ext>
            </a:extLst>
          </p:cNvPr>
          <p:cNvSpPr>
            <a:spLocks noGrp="1"/>
          </p:cNvSpPr>
          <p:nvPr>
            <p:ph idx="1"/>
          </p:nvPr>
        </p:nvSpPr>
        <p:spPr>
          <a:xfrm>
            <a:off x="377467" y="1948681"/>
            <a:ext cx="6051908" cy="4780731"/>
          </a:xfrm>
        </p:spPr>
        <p:txBody>
          <a:bodyPr>
            <a:normAutofit/>
          </a:bodyPr>
          <a:lstStyle/>
          <a:p>
            <a:pPr marL="0" indent="0">
              <a:lnSpc>
                <a:spcPct val="100000"/>
              </a:lnSpc>
              <a:buNone/>
            </a:pPr>
            <a:r>
              <a:rPr lang="en-US" sz="2200" dirty="0">
                <a:latin typeface="AvenirNext LT Pro" panose="020B0504020202020204" pitchFamily="34" charset="77"/>
              </a:rPr>
              <a:t>The American Cancer Society (2019) encourages you to speak from the heart:</a:t>
            </a:r>
          </a:p>
          <a:p>
            <a:pPr lvl="0">
              <a:lnSpc>
                <a:spcPct val="100000"/>
              </a:lnSpc>
            </a:pPr>
            <a:r>
              <a:rPr lang="en-US" sz="2200" dirty="0">
                <a:latin typeface="AvenirNext LT Pro" panose="020B0504020202020204" pitchFamily="34" charset="77"/>
              </a:rPr>
              <a:t>“I’m not sure what to say, but I want you to know I care.”</a:t>
            </a:r>
          </a:p>
          <a:p>
            <a:pPr lvl="0">
              <a:lnSpc>
                <a:spcPct val="100000"/>
              </a:lnSpc>
            </a:pPr>
            <a:r>
              <a:rPr lang="en-US" sz="2200" dirty="0">
                <a:latin typeface="AvenirNext LT Pro" panose="020B0504020202020204" pitchFamily="34" charset="77"/>
              </a:rPr>
              <a:t>“I’m sorry to hear that you are going through this.”</a:t>
            </a:r>
          </a:p>
          <a:p>
            <a:pPr lvl="0">
              <a:lnSpc>
                <a:spcPct val="100000"/>
              </a:lnSpc>
            </a:pPr>
            <a:r>
              <a:rPr lang="en-US" sz="2200" dirty="0">
                <a:latin typeface="AvenirNext LT Pro" panose="020B0504020202020204" pitchFamily="34" charset="77"/>
              </a:rPr>
              <a:t>“How are you doing?”</a:t>
            </a:r>
          </a:p>
          <a:p>
            <a:pPr lvl="0">
              <a:lnSpc>
                <a:spcPct val="100000"/>
              </a:lnSpc>
            </a:pPr>
            <a:r>
              <a:rPr lang="en-US" sz="2200" dirty="0">
                <a:latin typeface="AvenirNext LT Pro" panose="020B0504020202020204" pitchFamily="34" charset="77"/>
              </a:rPr>
              <a:t>“If you would like to talk about it, I’m here.”</a:t>
            </a:r>
          </a:p>
          <a:p>
            <a:pPr lvl="0">
              <a:lnSpc>
                <a:spcPct val="100000"/>
              </a:lnSpc>
            </a:pPr>
            <a:r>
              <a:rPr lang="en-US" sz="2200" dirty="0">
                <a:latin typeface="AvenirNext LT Pro" panose="020B0504020202020204" pitchFamily="34" charset="77"/>
              </a:rPr>
              <a:t>“Please let me know how I can help.”</a:t>
            </a:r>
          </a:p>
          <a:p>
            <a:pPr lvl="0">
              <a:lnSpc>
                <a:spcPct val="100000"/>
              </a:lnSpc>
            </a:pPr>
            <a:r>
              <a:rPr lang="en-US" sz="2200" dirty="0">
                <a:latin typeface="AvenirNext LT Pro" panose="020B0504020202020204" pitchFamily="34" charset="77"/>
              </a:rPr>
              <a:t>“I’ll keep you in my thoughts.”</a:t>
            </a:r>
          </a:p>
          <a:p>
            <a:endParaRPr lang="en-US" sz="2000" dirty="0"/>
          </a:p>
        </p:txBody>
      </p:sp>
      <p:pic>
        <p:nvPicPr>
          <p:cNvPr id="6" name="Picture 5">
            <a:extLst>
              <a:ext uri="{FF2B5EF4-FFF2-40B4-BE49-F238E27FC236}">
                <a16:creationId xmlns:a16="http://schemas.microsoft.com/office/drawing/2014/main" id="{8C19344A-3794-4957-942F-D25E21A7B3AA}"/>
              </a:ext>
            </a:extLst>
          </p:cNvPr>
          <p:cNvPicPr>
            <a:picLocks noChangeAspect="1"/>
          </p:cNvPicPr>
          <p:nvPr/>
        </p:nvPicPr>
        <p:blipFill rotWithShape="1">
          <a:blip r:embed="rId3">
            <a:extLst>
              <a:ext uri="{28A0092B-C50C-407E-A947-70E740481C1C}">
                <a14:useLocalDpi xmlns:a14="http://schemas.microsoft.com/office/drawing/2010/main" val="0"/>
              </a:ext>
            </a:extLst>
          </a:blip>
          <a:srcRect l="8650" r="8785"/>
          <a:stretch/>
        </p:blipFill>
        <p:spPr>
          <a:xfrm>
            <a:off x="6529655" y="0"/>
            <a:ext cx="5662346" cy="6858000"/>
          </a:xfrm>
          <a:prstGeom prst="rect">
            <a:avLst/>
          </a:prstGeom>
          <a:effectLst/>
        </p:spPr>
      </p:pic>
    </p:spTree>
    <p:extLst>
      <p:ext uri="{BB962C8B-B14F-4D97-AF65-F5344CB8AC3E}">
        <p14:creationId xmlns:p14="http://schemas.microsoft.com/office/powerpoint/2010/main" val="859153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DFFD426-FCE8-4806-BF52-D027845512F1}"/>
              </a:ext>
            </a:extLst>
          </p:cNvPr>
          <p:cNvSpPr>
            <a:spLocks noGrp="1"/>
          </p:cNvSpPr>
          <p:nvPr>
            <p:ph idx="1"/>
          </p:nvPr>
        </p:nvSpPr>
        <p:spPr>
          <a:xfrm>
            <a:off x="948268" y="654415"/>
            <a:ext cx="3605444" cy="5819537"/>
          </a:xfrm>
        </p:spPr>
        <p:txBody>
          <a:bodyPr>
            <a:noAutofit/>
          </a:bodyPr>
          <a:lstStyle/>
          <a:p>
            <a:pPr marL="0" indent="0">
              <a:lnSpc>
                <a:spcPct val="100000"/>
              </a:lnSpc>
              <a:buNone/>
            </a:pPr>
            <a:r>
              <a:rPr lang="en-US" sz="2400" dirty="0">
                <a:latin typeface="AvenirNext LT Pro" panose="020B0504020202020204" pitchFamily="34" charset="77"/>
              </a:rPr>
              <a:t>The American Cancer Society has a lot more information that you might find helpful. Explore </a:t>
            </a:r>
            <a:r>
              <a:rPr lang="en-US" sz="2400" dirty="0">
                <a:latin typeface="AvenirNext LT Pro" panose="020B0504020202020204" pitchFamily="34" charset="77"/>
                <a:hlinkClick r:id="rId3">
                  <a:extLst>
                    <a:ext uri="{A12FA001-AC4F-418D-AE19-62706E023703}">
                      <ahyp:hlinkClr xmlns:ahyp="http://schemas.microsoft.com/office/drawing/2018/hyperlinkcolor" val="tx"/>
                    </a:ext>
                  </a:extLst>
                </a:hlinkClick>
              </a:rPr>
              <a:t>www.cancer.org</a:t>
            </a:r>
            <a:r>
              <a:rPr lang="en-US" sz="2400" dirty="0">
                <a:latin typeface="AvenirNext LT Pro" panose="020B0504020202020204" pitchFamily="34" charset="77"/>
              </a:rPr>
              <a:t> or call the National Cancer Information Center toll-free number, 1-800-227-2345. </a:t>
            </a:r>
          </a:p>
          <a:p>
            <a:pPr>
              <a:lnSpc>
                <a:spcPct val="100000"/>
              </a:lnSpc>
            </a:pPr>
            <a:endParaRPr lang="en-US" sz="2400" dirty="0">
              <a:latin typeface="AvenirNext LT Pro" panose="020B0504020202020204" pitchFamily="34" charset="77"/>
            </a:endParaRPr>
          </a:p>
          <a:p>
            <a:pPr marL="0" indent="0">
              <a:lnSpc>
                <a:spcPct val="100000"/>
              </a:lnSpc>
              <a:buNone/>
            </a:pPr>
            <a:r>
              <a:rPr lang="en-US" sz="2400" dirty="0">
                <a:latin typeface="AvenirNext LT Pro" panose="020B0504020202020204" pitchFamily="34" charset="77"/>
              </a:rPr>
              <a:t>They are available to help you any time, day or night.</a:t>
            </a:r>
          </a:p>
        </p:txBody>
      </p:sp>
      <p:pic>
        <p:nvPicPr>
          <p:cNvPr id="9" name="Graphic 8">
            <a:extLst>
              <a:ext uri="{FF2B5EF4-FFF2-40B4-BE49-F238E27FC236}">
                <a16:creationId xmlns:a16="http://schemas.microsoft.com/office/drawing/2014/main" id="{1B9D79C1-F3A7-4FDB-BBB2-AFAF246875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2827" y="504497"/>
            <a:ext cx="6250769" cy="3750461"/>
          </a:xfrm>
          <a:prstGeom prst="rect">
            <a:avLst/>
          </a:prstGeom>
        </p:spPr>
      </p:pic>
      <p:sp>
        <p:nvSpPr>
          <p:cNvPr id="2" name="TextBox 1">
            <a:extLst>
              <a:ext uri="{FF2B5EF4-FFF2-40B4-BE49-F238E27FC236}">
                <a16:creationId xmlns:a16="http://schemas.microsoft.com/office/drawing/2014/main" id="{541C3147-781F-4A06-8FB1-4DFAAA15D1B8}"/>
              </a:ext>
            </a:extLst>
          </p:cNvPr>
          <p:cNvSpPr txBox="1"/>
          <p:nvPr/>
        </p:nvSpPr>
        <p:spPr>
          <a:xfrm>
            <a:off x="4918841" y="4670931"/>
            <a:ext cx="6968359" cy="1569660"/>
          </a:xfrm>
          <a:prstGeom prst="rect">
            <a:avLst/>
          </a:prstGeom>
          <a:noFill/>
        </p:spPr>
        <p:txBody>
          <a:bodyPr wrap="square" rtlCol="0">
            <a:spAutoFit/>
          </a:bodyPr>
          <a:lstStyle/>
          <a:p>
            <a:r>
              <a:rPr lang="en-US" sz="2400" dirty="0">
                <a:latin typeface="AvenirNext LT Pro" panose="020B0504020202020204" pitchFamily="34" charset="77"/>
              </a:rPr>
              <a:t>A support care video series is available to help with anything from self-care tips to training you in the physical care of your loved one. Visit </a:t>
            </a:r>
            <a:r>
              <a:rPr lang="en-US" sz="2400" u="sng" dirty="0">
                <a:latin typeface="AvenirNext LT Pro" panose="020B0504020202020204" pitchFamily="34" charset="77"/>
              </a:rPr>
              <a:t>cancer.org/caregivervideos </a:t>
            </a:r>
            <a:r>
              <a:rPr lang="en-US" sz="2400" dirty="0">
                <a:latin typeface="AvenirNext LT Pro" panose="020B0504020202020204" pitchFamily="34" charset="77"/>
              </a:rPr>
              <a:t>to watch.</a:t>
            </a:r>
          </a:p>
        </p:txBody>
      </p:sp>
    </p:spTree>
    <p:extLst>
      <p:ext uri="{BB962C8B-B14F-4D97-AF65-F5344CB8AC3E}">
        <p14:creationId xmlns:p14="http://schemas.microsoft.com/office/powerpoint/2010/main" val="409132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CFAEC7-179B-CB4F-B680-AA74FF4957F1}"/>
              </a:ext>
            </a:extLst>
          </p:cNvPr>
          <p:cNvSpPr/>
          <p:nvPr/>
        </p:nvSpPr>
        <p:spPr>
          <a:xfrm>
            <a:off x="5045835" y="347472"/>
            <a:ext cx="6786501" cy="6108192"/>
          </a:xfrm>
          <a:prstGeom prst="rect">
            <a:avLst/>
          </a:prstGeom>
          <a:solidFill>
            <a:srgbClr val="0A4A8E"/>
          </a:solidFill>
          <a:ln>
            <a:solidFill>
              <a:srgbClr val="0A4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ABF21-E4F2-4D1D-9F2A-F3AE90DAFF1E}"/>
              </a:ext>
            </a:extLst>
          </p:cNvPr>
          <p:cNvSpPr>
            <a:spLocks noGrp="1"/>
          </p:cNvSpPr>
          <p:nvPr>
            <p:ph type="title"/>
          </p:nvPr>
        </p:nvSpPr>
        <p:spPr>
          <a:xfrm>
            <a:off x="531552" y="2742607"/>
            <a:ext cx="4667441" cy="1225889"/>
          </a:xfrm>
        </p:spPr>
        <p:txBody>
          <a:bodyPr anchor="t">
            <a:normAutofit/>
          </a:bodyPr>
          <a:lstStyle/>
          <a:p>
            <a:r>
              <a:rPr lang="en-US" b="1" dirty="0">
                <a:solidFill>
                  <a:srgbClr val="0A4A8E"/>
                </a:solidFill>
                <a:latin typeface="Avenir Next LT Pro" panose="020B0504020202020204" pitchFamily="34" charset="77"/>
              </a:rPr>
              <a:t>CANCER ETIQUETTE 101</a:t>
            </a:r>
          </a:p>
        </p:txBody>
      </p:sp>
      <p:sp>
        <p:nvSpPr>
          <p:cNvPr id="3" name="Content Placeholder 2">
            <a:extLst>
              <a:ext uri="{FF2B5EF4-FFF2-40B4-BE49-F238E27FC236}">
                <a16:creationId xmlns:a16="http://schemas.microsoft.com/office/drawing/2014/main" id="{BDB4E670-1AAC-4B0A-ADC8-6372458A28E1}"/>
              </a:ext>
            </a:extLst>
          </p:cNvPr>
          <p:cNvSpPr>
            <a:spLocks noGrp="1"/>
          </p:cNvSpPr>
          <p:nvPr>
            <p:ph sz="half" idx="1"/>
          </p:nvPr>
        </p:nvSpPr>
        <p:spPr>
          <a:xfrm>
            <a:off x="5198993" y="993138"/>
            <a:ext cx="2926080" cy="4816860"/>
          </a:xfrm>
        </p:spPr>
        <p:txBody>
          <a:bodyPr>
            <a:noAutofit/>
          </a:bodyPr>
          <a:lstStyle/>
          <a:p>
            <a:r>
              <a:rPr lang="en-US" sz="2400" dirty="0">
                <a:solidFill>
                  <a:schemeClr val="bg1"/>
                </a:solidFill>
                <a:latin typeface="AvenirNext LT Pro" panose="020B0504020202020204" pitchFamily="34" charset="77"/>
              </a:rPr>
              <a:t>Choose words wisely</a:t>
            </a:r>
          </a:p>
          <a:p>
            <a:r>
              <a:rPr lang="en-US" sz="2400" dirty="0">
                <a:solidFill>
                  <a:schemeClr val="bg1"/>
                </a:solidFill>
                <a:latin typeface="AvenirNext LT Pro" panose="020B0504020202020204" pitchFamily="34" charset="77"/>
              </a:rPr>
              <a:t>Avoid talking about yourself too much</a:t>
            </a:r>
          </a:p>
          <a:p>
            <a:r>
              <a:rPr lang="en-US" sz="2400" dirty="0">
                <a:solidFill>
                  <a:schemeClr val="bg1"/>
                </a:solidFill>
                <a:latin typeface="AvenirNext LT Pro" panose="020B0504020202020204" pitchFamily="34" charset="77"/>
              </a:rPr>
              <a:t>Laugh</a:t>
            </a:r>
          </a:p>
          <a:p>
            <a:r>
              <a:rPr lang="en-US" sz="2400" dirty="0">
                <a:solidFill>
                  <a:schemeClr val="bg1"/>
                </a:solidFill>
                <a:latin typeface="AvenirNext LT Pro" panose="020B0504020202020204" pitchFamily="34" charset="77"/>
              </a:rPr>
              <a:t>Act normal</a:t>
            </a:r>
          </a:p>
          <a:p>
            <a:r>
              <a:rPr lang="en-US" sz="2400" dirty="0">
                <a:solidFill>
                  <a:schemeClr val="bg1"/>
                </a:solidFill>
                <a:latin typeface="AvenirNext LT Pro" panose="020B0504020202020204" pitchFamily="34" charset="77"/>
              </a:rPr>
              <a:t>Listen</a:t>
            </a:r>
          </a:p>
          <a:p>
            <a:r>
              <a:rPr lang="en-US" sz="2400" dirty="0">
                <a:solidFill>
                  <a:schemeClr val="bg1"/>
                </a:solidFill>
                <a:latin typeface="AvenirNext LT Pro" panose="020B0504020202020204" pitchFamily="34" charset="77"/>
              </a:rPr>
              <a:t>Don’t minimize someone’s experience</a:t>
            </a:r>
          </a:p>
          <a:p>
            <a:r>
              <a:rPr lang="en-US" sz="2400" dirty="0">
                <a:solidFill>
                  <a:schemeClr val="bg1"/>
                </a:solidFill>
                <a:latin typeface="AvenirNext LT Pro" panose="020B0504020202020204" pitchFamily="34" charset="77"/>
              </a:rPr>
              <a:t>Follow their lead</a:t>
            </a:r>
          </a:p>
        </p:txBody>
      </p:sp>
      <p:sp>
        <p:nvSpPr>
          <p:cNvPr id="4" name="Content Placeholder 3">
            <a:extLst>
              <a:ext uri="{FF2B5EF4-FFF2-40B4-BE49-F238E27FC236}">
                <a16:creationId xmlns:a16="http://schemas.microsoft.com/office/drawing/2014/main" id="{8361F5DC-FC22-492B-84A0-72A4B0E9D11C}"/>
              </a:ext>
            </a:extLst>
          </p:cNvPr>
          <p:cNvSpPr>
            <a:spLocks noGrp="1"/>
          </p:cNvSpPr>
          <p:nvPr>
            <p:ph sz="half" idx="2"/>
          </p:nvPr>
        </p:nvSpPr>
        <p:spPr>
          <a:xfrm>
            <a:off x="8451604" y="993137"/>
            <a:ext cx="3232396" cy="4816861"/>
          </a:xfrm>
        </p:spPr>
        <p:txBody>
          <a:bodyPr>
            <a:normAutofit/>
          </a:bodyPr>
          <a:lstStyle/>
          <a:p>
            <a:r>
              <a:rPr lang="en-US" sz="2400" dirty="0">
                <a:solidFill>
                  <a:schemeClr val="bg1"/>
                </a:solidFill>
                <a:latin typeface="AvenirNext LT Pro" panose="020B0504020202020204" pitchFamily="34" charset="77"/>
              </a:rPr>
              <a:t>Be considerate</a:t>
            </a:r>
          </a:p>
          <a:p>
            <a:r>
              <a:rPr lang="en-US" sz="2400" dirty="0">
                <a:solidFill>
                  <a:schemeClr val="bg1"/>
                </a:solidFill>
                <a:latin typeface="AvenirNext LT Pro" panose="020B0504020202020204" pitchFamily="34" charset="77"/>
              </a:rPr>
              <a:t>Make them feel needed or important</a:t>
            </a:r>
          </a:p>
          <a:p>
            <a:r>
              <a:rPr lang="en-US" sz="2400" dirty="0">
                <a:solidFill>
                  <a:schemeClr val="bg1"/>
                </a:solidFill>
                <a:latin typeface="AvenirNext LT Pro" panose="020B0504020202020204" pitchFamily="34" charset="77"/>
              </a:rPr>
              <a:t>Share encouraging stories</a:t>
            </a:r>
          </a:p>
          <a:p>
            <a:r>
              <a:rPr lang="en-US" sz="2400" dirty="0">
                <a:solidFill>
                  <a:schemeClr val="bg1"/>
                </a:solidFill>
                <a:latin typeface="AvenirNext LT Pro" panose="020B0504020202020204" pitchFamily="34" charset="77"/>
              </a:rPr>
              <a:t>Mean what you say</a:t>
            </a:r>
          </a:p>
          <a:p>
            <a:r>
              <a:rPr lang="en-US" sz="2400" dirty="0">
                <a:solidFill>
                  <a:schemeClr val="bg1"/>
                </a:solidFill>
                <a:latin typeface="AvenirNext LT Pro" panose="020B0504020202020204" pitchFamily="34" charset="77"/>
              </a:rPr>
              <a:t>Respect privacy</a:t>
            </a:r>
          </a:p>
          <a:p>
            <a:r>
              <a:rPr lang="en-US" sz="2400" dirty="0">
                <a:solidFill>
                  <a:schemeClr val="bg1"/>
                </a:solidFill>
                <a:latin typeface="AvenirNext LT Pro" panose="020B0504020202020204" pitchFamily="34" charset="77"/>
              </a:rPr>
              <a:t>Use humor carefully </a:t>
            </a:r>
          </a:p>
          <a:p>
            <a:r>
              <a:rPr lang="en-US" sz="2400" dirty="0">
                <a:solidFill>
                  <a:schemeClr val="bg1"/>
                </a:solidFill>
                <a:latin typeface="AvenirNext LT Pro" panose="020B0504020202020204" pitchFamily="34" charset="77"/>
              </a:rPr>
              <a:t>Be honest</a:t>
            </a:r>
          </a:p>
          <a:p>
            <a:r>
              <a:rPr lang="en-US" sz="2400" dirty="0">
                <a:solidFill>
                  <a:schemeClr val="bg1"/>
                </a:solidFill>
                <a:latin typeface="AvenirNext LT Pro" panose="020B0504020202020204" pitchFamily="34" charset="77"/>
              </a:rPr>
              <a:t>Show respect </a:t>
            </a:r>
          </a:p>
          <a:p>
            <a:endParaRPr lang="en-US" sz="2000" dirty="0"/>
          </a:p>
        </p:txBody>
      </p:sp>
    </p:spTree>
    <p:extLst>
      <p:ext uri="{BB962C8B-B14F-4D97-AF65-F5344CB8AC3E}">
        <p14:creationId xmlns:p14="http://schemas.microsoft.com/office/powerpoint/2010/main" val="325160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DE42-0BD6-47C5-AE9A-170B2BFD022F}"/>
              </a:ext>
            </a:extLst>
          </p:cNvPr>
          <p:cNvSpPr>
            <a:spLocks noGrp="1"/>
          </p:cNvSpPr>
          <p:nvPr>
            <p:ph type="title"/>
          </p:nvPr>
        </p:nvSpPr>
        <p:spPr>
          <a:xfrm>
            <a:off x="5819252" y="414338"/>
            <a:ext cx="6050500" cy="1286160"/>
          </a:xfrm>
        </p:spPr>
        <p:txBody>
          <a:bodyPr anchor="b">
            <a:noAutofit/>
          </a:bodyPr>
          <a:lstStyle/>
          <a:p>
            <a:r>
              <a:rPr lang="en-US" b="1" dirty="0">
                <a:solidFill>
                  <a:srgbClr val="0A4A8E"/>
                </a:solidFill>
                <a:latin typeface="Avenir Next LT Pro" panose="020B0504020202020204" pitchFamily="34" charset="77"/>
              </a:rPr>
              <a:t>CHOOSE WORDS WISELY</a:t>
            </a:r>
          </a:p>
        </p:txBody>
      </p:sp>
      <p:sp>
        <p:nvSpPr>
          <p:cNvPr id="5" name="Content Placeholder 4">
            <a:extLst>
              <a:ext uri="{FF2B5EF4-FFF2-40B4-BE49-F238E27FC236}">
                <a16:creationId xmlns:a16="http://schemas.microsoft.com/office/drawing/2014/main" id="{4534223E-AFC3-405C-BAA8-4F5CF8717A90}"/>
              </a:ext>
            </a:extLst>
          </p:cNvPr>
          <p:cNvSpPr>
            <a:spLocks noGrp="1"/>
          </p:cNvSpPr>
          <p:nvPr>
            <p:ph idx="1"/>
          </p:nvPr>
        </p:nvSpPr>
        <p:spPr>
          <a:xfrm>
            <a:off x="5819252" y="1809132"/>
            <a:ext cx="6586489" cy="3785419"/>
          </a:xfrm>
        </p:spPr>
        <p:txBody>
          <a:bodyPr>
            <a:normAutofit/>
          </a:bodyPr>
          <a:lstStyle/>
          <a:p>
            <a:pPr>
              <a:lnSpc>
                <a:spcPct val="100000"/>
              </a:lnSpc>
            </a:pPr>
            <a:r>
              <a:rPr lang="en-US" dirty="0">
                <a:latin typeface="AvenirNext LT Pro" panose="020B0504020202020204" pitchFamily="34" charset="77"/>
              </a:rPr>
              <a:t>Think about what you would want to hear or what you would find helpful</a:t>
            </a:r>
          </a:p>
          <a:p>
            <a:pPr>
              <a:lnSpc>
                <a:spcPct val="100000"/>
              </a:lnSpc>
            </a:pPr>
            <a:r>
              <a:rPr lang="en-US" dirty="0">
                <a:latin typeface="AvenirNext LT Pro" panose="020B0504020202020204" pitchFamily="34" charset="77"/>
              </a:rPr>
              <a:t>Put yourself in their shoes or think about their language</a:t>
            </a:r>
          </a:p>
          <a:p>
            <a:pPr>
              <a:lnSpc>
                <a:spcPct val="100000"/>
              </a:lnSpc>
            </a:pPr>
            <a:r>
              <a:rPr lang="en-US" dirty="0">
                <a:latin typeface="AvenirNext LT Pro" panose="020B0504020202020204" pitchFamily="34" charset="77"/>
              </a:rPr>
              <a:t>Avoid clichés</a:t>
            </a:r>
          </a:p>
          <a:p>
            <a:endParaRPr lang="en-US" sz="2000" dirty="0"/>
          </a:p>
        </p:txBody>
      </p:sp>
      <p:pic>
        <p:nvPicPr>
          <p:cNvPr id="6" name="Picture 5">
            <a:extLst>
              <a:ext uri="{FF2B5EF4-FFF2-40B4-BE49-F238E27FC236}">
                <a16:creationId xmlns:a16="http://schemas.microsoft.com/office/drawing/2014/main" id="{8086161B-EF7E-994D-B6D4-C2D3DBDC8FCB}"/>
              </a:ext>
            </a:extLst>
          </p:cNvPr>
          <p:cNvPicPr>
            <a:picLocks noChangeAspect="1"/>
          </p:cNvPicPr>
          <p:nvPr/>
        </p:nvPicPr>
        <p:blipFill rotWithShape="1">
          <a:blip r:embed="rId3">
            <a:extLst>
              <a:ext uri="{28A0092B-C50C-407E-A947-70E740481C1C}">
                <a14:useLocalDpi xmlns:a14="http://schemas.microsoft.com/office/drawing/2010/main" val="0"/>
              </a:ext>
            </a:extLst>
          </a:blip>
          <a:srcRect l="15219" r="29691"/>
          <a:stretch/>
        </p:blipFill>
        <p:spPr>
          <a:xfrm>
            <a:off x="0" y="0"/>
            <a:ext cx="5662346" cy="6857999"/>
          </a:xfrm>
          <a:prstGeom prst="rect">
            <a:avLst/>
          </a:prstGeom>
          <a:effectLst/>
        </p:spPr>
      </p:pic>
    </p:spTree>
    <p:extLst>
      <p:ext uri="{BB962C8B-B14F-4D97-AF65-F5344CB8AC3E}">
        <p14:creationId xmlns:p14="http://schemas.microsoft.com/office/powerpoint/2010/main" val="1277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FA11-D26C-48B9-9243-7534A689D980}"/>
              </a:ext>
            </a:extLst>
          </p:cNvPr>
          <p:cNvSpPr>
            <a:spLocks noGrp="1"/>
          </p:cNvSpPr>
          <p:nvPr>
            <p:ph type="title"/>
          </p:nvPr>
        </p:nvSpPr>
        <p:spPr>
          <a:xfrm>
            <a:off x="648929" y="629266"/>
            <a:ext cx="5809021" cy="1676603"/>
          </a:xfrm>
        </p:spPr>
        <p:txBody>
          <a:bodyPr>
            <a:normAutofit/>
          </a:bodyPr>
          <a:lstStyle/>
          <a:p>
            <a:r>
              <a:rPr lang="en-US" b="1" dirty="0">
                <a:solidFill>
                  <a:srgbClr val="0A4A8E"/>
                </a:solidFill>
                <a:latin typeface="Avenir Next LT Pro" panose="020B0504020202020204" pitchFamily="34" charset="77"/>
              </a:rPr>
              <a:t>THE WORLD DOES NOT REVOLVE AROUND YOU!</a:t>
            </a:r>
          </a:p>
        </p:txBody>
      </p:sp>
      <p:sp>
        <p:nvSpPr>
          <p:cNvPr id="3" name="Content Placeholder 2">
            <a:extLst>
              <a:ext uri="{FF2B5EF4-FFF2-40B4-BE49-F238E27FC236}">
                <a16:creationId xmlns:a16="http://schemas.microsoft.com/office/drawing/2014/main" id="{1F19E7B9-C4B1-494E-81BE-FD64F4587C52}"/>
              </a:ext>
            </a:extLst>
          </p:cNvPr>
          <p:cNvSpPr>
            <a:spLocks noGrp="1"/>
          </p:cNvSpPr>
          <p:nvPr>
            <p:ph idx="1"/>
          </p:nvPr>
        </p:nvSpPr>
        <p:spPr>
          <a:xfrm>
            <a:off x="648930" y="2657475"/>
            <a:ext cx="5127029" cy="4200525"/>
          </a:xfrm>
        </p:spPr>
        <p:txBody>
          <a:bodyPr>
            <a:normAutofit/>
          </a:bodyPr>
          <a:lstStyle/>
          <a:p>
            <a:pPr>
              <a:lnSpc>
                <a:spcPct val="100000"/>
              </a:lnSpc>
            </a:pPr>
            <a:r>
              <a:rPr lang="en-US" dirty="0">
                <a:latin typeface="AvenirNext LT Pro" panose="020B0504020202020204" pitchFamily="34" charset="77"/>
              </a:rPr>
              <a:t>You may have a headache, but you don’t have cancer</a:t>
            </a:r>
          </a:p>
          <a:p>
            <a:pPr>
              <a:lnSpc>
                <a:spcPct val="100000"/>
              </a:lnSpc>
            </a:pPr>
            <a:r>
              <a:rPr lang="en-US" dirty="0">
                <a:latin typeface="AvenirNext LT Pro" panose="020B0504020202020204" pitchFamily="34" charset="77"/>
              </a:rPr>
              <a:t>Focus on your loved one or friend</a:t>
            </a:r>
          </a:p>
          <a:p>
            <a:pPr>
              <a:lnSpc>
                <a:spcPct val="100000"/>
              </a:lnSpc>
            </a:pPr>
            <a:r>
              <a:rPr lang="en-US" dirty="0">
                <a:latin typeface="AvenirNext LT Pro" panose="020B0504020202020204" pitchFamily="34" charset="77"/>
              </a:rPr>
              <a:t>Follow their lead </a:t>
            </a:r>
          </a:p>
        </p:txBody>
      </p:sp>
      <p:pic>
        <p:nvPicPr>
          <p:cNvPr id="6" name="Picture 5">
            <a:extLst>
              <a:ext uri="{FF2B5EF4-FFF2-40B4-BE49-F238E27FC236}">
                <a16:creationId xmlns:a16="http://schemas.microsoft.com/office/drawing/2014/main" id="{4C0E9001-617A-314D-8D72-3F9187F96498}"/>
              </a:ext>
            </a:extLst>
          </p:cNvPr>
          <p:cNvPicPr>
            <a:picLocks noChangeAspect="1"/>
          </p:cNvPicPr>
          <p:nvPr/>
        </p:nvPicPr>
        <p:blipFill rotWithShape="1">
          <a:blip r:embed="rId3">
            <a:extLst>
              <a:ext uri="{28A0092B-C50C-407E-A947-70E740481C1C}">
                <a14:useLocalDpi xmlns:a14="http://schemas.microsoft.com/office/drawing/2010/main" val="0"/>
              </a:ext>
            </a:extLst>
          </a:blip>
          <a:srcRect l="8092" r="6630"/>
          <a:stretch/>
        </p:blipFill>
        <p:spPr>
          <a:xfrm flipH="1">
            <a:off x="6343649" y="0"/>
            <a:ext cx="5848350" cy="6858000"/>
          </a:xfrm>
          <a:prstGeom prst="rect">
            <a:avLst/>
          </a:prstGeom>
          <a:solidFill>
            <a:srgbClr val="0A4A8E"/>
          </a:solidFill>
          <a:effectLst/>
        </p:spPr>
      </p:pic>
    </p:spTree>
    <p:extLst>
      <p:ext uri="{BB962C8B-B14F-4D97-AF65-F5344CB8AC3E}">
        <p14:creationId xmlns:p14="http://schemas.microsoft.com/office/powerpoint/2010/main" val="272967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1D67-BCC6-4AB5-BA5A-C4B7AA4001B0}"/>
              </a:ext>
            </a:extLst>
          </p:cNvPr>
          <p:cNvSpPr>
            <a:spLocks noGrp="1"/>
          </p:cNvSpPr>
          <p:nvPr>
            <p:ph type="title"/>
          </p:nvPr>
        </p:nvSpPr>
        <p:spPr>
          <a:xfrm>
            <a:off x="6189522" y="232937"/>
            <a:ext cx="4229675" cy="1043409"/>
          </a:xfrm>
        </p:spPr>
        <p:txBody>
          <a:bodyPr>
            <a:normAutofit/>
          </a:bodyPr>
          <a:lstStyle/>
          <a:p>
            <a:r>
              <a:rPr lang="en-US" b="1" dirty="0">
                <a:solidFill>
                  <a:srgbClr val="0A4A8E"/>
                </a:solidFill>
                <a:latin typeface="Avenir Next LT Pro" panose="020B0504020202020204" pitchFamily="34" charset="77"/>
              </a:rPr>
              <a:t>LAUGH</a:t>
            </a:r>
          </a:p>
        </p:txBody>
      </p:sp>
      <p:sp>
        <p:nvSpPr>
          <p:cNvPr id="3" name="Content Placeholder 2">
            <a:extLst>
              <a:ext uri="{FF2B5EF4-FFF2-40B4-BE49-F238E27FC236}">
                <a16:creationId xmlns:a16="http://schemas.microsoft.com/office/drawing/2014/main" id="{37893D97-6D0A-476D-AE4D-752C16B558F2}"/>
              </a:ext>
            </a:extLst>
          </p:cNvPr>
          <p:cNvSpPr>
            <a:spLocks noGrp="1"/>
          </p:cNvSpPr>
          <p:nvPr>
            <p:ph idx="1"/>
          </p:nvPr>
        </p:nvSpPr>
        <p:spPr>
          <a:xfrm>
            <a:off x="6189522" y="1276345"/>
            <a:ext cx="5609096" cy="7381879"/>
          </a:xfrm>
        </p:spPr>
        <p:txBody>
          <a:bodyPr anchor="t">
            <a:noAutofit/>
          </a:bodyPr>
          <a:lstStyle/>
          <a:p>
            <a:pPr>
              <a:lnSpc>
                <a:spcPct val="100000"/>
              </a:lnSpc>
            </a:pPr>
            <a:r>
              <a:rPr lang="en-US" dirty="0">
                <a:latin typeface="AvenirNext LT Pro" panose="020B0504020202020204" pitchFamily="34" charset="77"/>
              </a:rPr>
              <a:t>Relieves stress</a:t>
            </a:r>
          </a:p>
          <a:p>
            <a:pPr>
              <a:lnSpc>
                <a:spcPct val="100000"/>
              </a:lnSpc>
            </a:pPr>
            <a:r>
              <a:rPr lang="en-US" dirty="0">
                <a:latin typeface="AvenirNext LT Pro" panose="020B0504020202020204" pitchFamily="34" charset="77"/>
              </a:rPr>
              <a:t>Good for your organs</a:t>
            </a:r>
          </a:p>
          <a:p>
            <a:pPr>
              <a:lnSpc>
                <a:spcPct val="100000"/>
              </a:lnSpc>
            </a:pPr>
            <a:r>
              <a:rPr lang="en-US" dirty="0">
                <a:latin typeface="AvenirNext LT Pro" panose="020B0504020202020204" pitchFamily="34" charset="77"/>
              </a:rPr>
              <a:t>Decreases heart rate and blood pressure = relaxation</a:t>
            </a:r>
          </a:p>
          <a:p>
            <a:pPr>
              <a:lnSpc>
                <a:spcPct val="100000"/>
              </a:lnSpc>
            </a:pPr>
            <a:r>
              <a:rPr lang="en-US" dirty="0">
                <a:latin typeface="AvenirNext LT Pro" panose="020B0504020202020204" pitchFamily="34" charset="77"/>
              </a:rPr>
              <a:t>Improves immune system</a:t>
            </a:r>
          </a:p>
          <a:p>
            <a:pPr>
              <a:lnSpc>
                <a:spcPct val="100000"/>
              </a:lnSpc>
            </a:pPr>
            <a:r>
              <a:rPr lang="en-US" dirty="0">
                <a:latin typeface="AvenirNext LT Pro" panose="020B0504020202020204" pitchFamily="34" charset="77"/>
              </a:rPr>
              <a:t>Relieves pain</a:t>
            </a:r>
          </a:p>
          <a:p>
            <a:pPr>
              <a:lnSpc>
                <a:spcPct val="100000"/>
              </a:lnSpc>
            </a:pPr>
            <a:r>
              <a:rPr lang="en-US" dirty="0">
                <a:latin typeface="AvenirNext LT Pro" panose="020B0504020202020204" pitchFamily="34" charset="77"/>
              </a:rPr>
              <a:t>Enhances mood</a:t>
            </a:r>
          </a:p>
          <a:p>
            <a:pPr>
              <a:lnSpc>
                <a:spcPct val="100000"/>
              </a:lnSpc>
            </a:pPr>
            <a:r>
              <a:rPr lang="en-US" dirty="0">
                <a:latin typeface="AvenirNext LT Pro" panose="020B0504020202020204" pitchFamily="34" charset="77"/>
              </a:rPr>
              <a:t>Makes difficult situations more tolerable </a:t>
            </a:r>
          </a:p>
          <a:p>
            <a:pPr>
              <a:lnSpc>
                <a:spcPct val="100000"/>
              </a:lnSpc>
            </a:pPr>
            <a:r>
              <a:rPr lang="en-US" dirty="0">
                <a:latin typeface="AvenirNext LT Pro" panose="020B0504020202020204" pitchFamily="34" charset="77"/>
              </a:rPr>
              <a:t>Connects you to other people</a:t>
            </a:r>
          </a:p>
        </p:txBody>
      </p:sp>
      <p:pic>
        <p:nvPicPr>
          <p:cNvPr id="7" name="Picture 6">
            <a:extLst>
              <a:ext uri="{FF2B5EF4-FFF2-40B4-BE49-F238E27FC236}">
                <a16:creationId xmlns:a16="http://schemas.microsoft.com/office/drawing/2014/main" id="{C5A5CBCE-6F28-7341-A650-700CA32990CA}"/>
              </a:ext>
            </a:extLst>
          </p:cNvPr>
          <p:cNvPicPr>
            <a:picLocks noChangeAspect="1"/>
          </p:cNvPicPr>
          <p:nvPr/>
        </p:nvPicPr>
        <p:blipFill rotWithShape="1">
          <a:blip r:embed="rId3">
            <a:extLst>
              <a:ext uri="{28A0092B-C50C-407E-A947-70E740481C1C}">
                <a14:useLocalDpi xmlns:a14="http://schemas.microsoft.com/office/drawing/2010/main" val="0"/>
              </a:ext>
            </a:extLst>
          </a:blip>
          <a:srcRect l="44752" r="4468"/>
          <a:stretch/>
        </p:blipFill>
        <p:spPr>
          <a:xfrm flipH="1">
            <a:off x="0" y="1"/>
            <a:ext cx="5662345" cy="6857999"/>
          </a:xfrm>
          <a:prstGeom prst="rect">
            <a:avLst/>
          </a:prstGeom>
          <a:effectLst/>
        </p:spPr>
      </p:pic>
    </p:spTree>
    <p:extLst>
      <p:ext uri="{BB962C8B-B14F-4D97-AF65-F5344CB8AC3E}">
        <p14:creationId xmlns:p14="http://schemas.microsoft.com/office/powerpoint/2010/main" val="416231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7D97D-9F0F-4555-A02A-C8EA949DF454}"/>
              </a:ext>
            </a:extLst>
          </p:cNvPr>
          <p:cNvSpPr>
            <a:spLocks noGrp="1"/>
          </p:cNvSpPr>
          <p:nvPr>
            <p:ph type="title"/>
          </p:nvPr>
        </p:nvSpPr>
        <p:spPr>
          <a:xfrm>
            <a:off x="467360" y="365125"/>
            <a:ext cx="10515600" cy="1325563"/>
          </a:xfrm>
        </p:spPr>
        <p:txBody>
          <a:bodyPr>
            <a:normAutofit/>
          </a:bodyPr>
          <a:lstStyle/>
          <a:p>
            <a:r>
              <a:rPr lang="en-US" b="1" dirty="0">
                <a:solidFill>
                  <a:srgbClr val="0A4A8E"/>
                </a:solidFill>
                <a:latin typeface="Avenir Next LT Pro" panose="020B0504020202020204" pitchFamily="34" charset="77"/>
              </a:rPr>
              <a:t>ACT NORMAL</a:t>
            </a:r>
          </a:p>
        </p:txBody>
      </p:sp>
      <p:sp>
        <p:nvSpPr>
          <p:cNvPr id="3" name="Content Placeholder 2">
            <a:extLst>
              <a:ext uri="{FF2B5EF4-FFF2-40B4-BE49-F238E27FC236}">
                <a16:creationId xmlns:a16="http://schemas.microsoft.com/office/drawing/2014/main" id="{E9D3E7EA-2478-4EE5-BC43-43AA8B8583EF}"/>
              </a:ext>
            </a:extLst>
          </p:cNvPr>
          <p:cNvSpPr>
            <a:spLocks noGrp="1"/>
          </p:cNvSpPr>
          <p:nvPr>
            <p:ph idx="1"/>
          </p:nvPr>
        </p:nvSpPr>
        <p:spPr>
          <a:xfrm>
            <a:off x="467359" y="1690688"/>
            <a:ext cx="5790565" cy="4486275"/>
          </a:xfrm>
        </p:spPr>
        <p:txBody>
          <a:bodyPr>
            <a:noAutofit/>
          </a:bodyPr>
          <a:lstStyle/>
          <a:p>
            <a:pPr>
              <a:lnSpc>
                <a:spcPct val="100000"/>
              </a:lnSpc>
            </a:pPr>
            <a:r>
              <a:rPr lang="en-US" dirty="0">
                <a:latin typeface="AvenirNext LT Pro" panose="020B0504020202020204" pitchFamily="34" charset="77"/>
              </a:rPr>
              <a:t>Avoid ongoing pity parties</a:t>
            </a:r>
          </a:p>
          <a:p>
            <a:pPr>
              <a:lnSpc>
                <a:spcPct val="100000"/>
              </a:lnSpc>
            </a:pPr>
            <a:r>
              <a:rPr lang="en-US" dirty="0">
                <a:latin typeface="AvenirNext LT Pro" panose="020B0504020202020204" pitchFamily="34" charset="77"/>
              </a:rPr>
              <a:t>Tell the person with cancer you are glad to see them</a:t>
            </a:r>
          </a:p>
          <a:p>
            <a:pPr>
              <a:lnSpc>
                <a:spcPct val="100000"/>
              </a:lnSpc>
            </a:pPr>
            <a:r>
              <a:rPr lang="en-US" dirty="0">
                <a:latin typeface="AvenirNext LT Pro" panose="020B0504020202020204" pitchFamily="34" charset="77"/>
              </a:rPr>
              <a:t>Share a funny story</a:t>
            </a:r>
          </a:p>
          <a:p>
            <a:pPr>
              <a:lnSpc>
                <a:spcPct val="100000"/>
              </a:lnSpc>
            </a:pPr>
            <a:r>
              <a:rPr lang="en-US" dirty="0">
                <a:latin typeface="AvenirNext LT Pro" panose="020B0504020202020204" pitchFamily="34" charset="77"/>
              </a:rPr>
              <a:t>Do something fun</a:t>
            </a:r>
          </a:p>
          <a:p>
            <a:pPr>
              <a:lnSpc>
                <a:spcPct val="100000"/>
              </a:lnSpc>
            </a:pPr>
            <a:r>
              <a:rPr lang="en-US" dirty="0">
                <a:latin typeface="AvenirNext LT Pro" panose="020B0504020202020204" pitchFamily="34" charset="77"/>
              </a:rPr>
              <a:t>If you hugged or touched before the disease, continue to do so</a:t>
            </a:r>
          </a:p>
          <a:p>
            <a:pPr>
              <a:lnSpc>
                <a:spcPct val="100000"/>
              </a:lnSpc>
            </a:pPr>
            <a:r>
              <a:rPr lang="en-US" dirty="0">
                <a:latin typeface="AvenirNext LT Pro" panose="020B0504020202020204" pitchFamily="34" charset="77"/>
              </a:rPr>
              <a:t>Be flexible, but plan things to look forward to</a:t>
            </a:r>
          </a:p>
        </p:txBody>
      </p:sp>
      <p:pic>
        <p:nvPicPr>
          <p:cNvPr id="5" name="Picture 4">
            <a:extLst>
              <a:ext uri="{FF2B5EF4-FFF2-40B4-BE49-F238E27FC236}">
                <a16:creationId xmlns:a16="http://schemas.microsoft.com/office/drawing/2014/main" id="{4DB331AB-6183-3041-898A-DCA9A4A4603C}"/>
              </a:ext>
            </a:extLst>
          </p:cNvPr>
          <p:cNvPicPr>
            <a:picLocks noChangeAspect="1"/>
          </p:cNvPicPr>
          <p:nvPr/>
        </p:nvPicPr>
        <p:blipFill rotWithShape="1">
          <a:blip r:embed="rId3">
            <a:extLst>
              <a:ext uri="{28A0092B-C50C-407E-A947-70E740481C1C}">
                <a14:useLocalDpi xmlns:a14="http://schemas.microsoft.com/office/drawing/2010/main" val="0"/>
              </a:ext>
            </a:extLst>
          </a:blip>
          <a:srcRect l="26486" r="15779"/>
          <a:stretch/>
        </p:blipFill>
        <p:spPr>
          <a:xfrm flipH="1">
            <a:off x="6257924" y="1"/>
            <a:ext cx="5934076" cy="6857999"/>
          </a:xfrm>
          <a:prstGeom prst="rect">
            <a:avLst/>
          </a:prstGeom>
          <a:effectLst/>
        </p:spPr>
      </p:pic>
    </p:spTree>
    <p:extLst>
      <p:ext uri="{BB962C8B-B14F-4D97-AF65-F5344CB8AC3E}">
        <p14:creationId xmlns:p14="http://schemas.microsoft.com/office/powerpoint/2010/main" val="2697074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68CF-5F77-4CD7-B98F-C0FEFFEE52EF}"/>
              </a:ext>
            </a:extLst>
          </p:cNvPr>
          <p:cNvSpPr>
            <a:spLocks noGrp="1"/>
          </p:cNvSpPr>
          <p:nvPr>
            <p:ph type="title"/>
          </p:nvPr>
        </p:nvSpPr>
        <p:spPr>
          <a:xfrm>
            <a:off x="7880415" y="629266"/>
            <a:ext cx="3771758" cy="1676603"/>
          </a:xfrm>
        </p:spPr>
        <p:txBody>
          <a:bodyPr>
            <a:normAutofit/>
          </a:bodyPr>
          <a:lstStyle/>
          <a:p>
            <a:r>
              <a:rPr lang="en-US" b="1" dirty="0">
                <a:solidFill>
                  <a:srgbClr val="0A4A8E"/>
                </a:solidFill>
                <a:latin typeface="Avenir Next LT Pro" panose="020B0504020202020204" pitchFamily="34" charset="77"/>
              </a:rPr>
              <a:t>LISTEN</a:t>
            </a:r>
          </a:p>
        </p:txBody>
      </p:sp>
      <p:sp>
        <p:nvSpPr>
          <p:cNvPr id="3" name="Content Placeholder 2">
            <a:extLst>
              <a:ext uri="{FF2B5EF4-FFF2-40B4-BE49-F238E27FC236}">
                <a16:creationId xmlns:a16="http://schemas.microsoft.com/office/drawing/2014/main" id="{CA228CDD-D8E1-4FE4-86BB-E9122114A9AF}"/>
              </a:ext>
            </a:extLst>
          </p:cNvPr>
          <p:cNvSpPr>
            <a:spLocks noGrp="1"/>
          </p:cNvSpPr>
          <p:nvPr>
            <p:ph idx="1"/>
          </p:nvPr>
        </p:nvSpPr>
        <p:spPr>
          <a:xfrm>
            <a:off x="7778496" y="1985964"/>
            <a:ext cx="4073843" cy="4237856"/>
          </a:xfrm>
        </p:spPr>
        <p:txBody>
          <a:bodyPr>
            <a:normAutofit/>
          </a:bodyPr>
          <a:lstStyle/>
          <a:p>
            <a:pPr>
              <a:lnSpc>
                <a:spcPct val="100000"/>
              </a:lnSpc>
            </a:pPr>
            <a:r>
              <a:rPr lang="en-US" dirty="0">
                <a:latin typeface="AvenirNext LT Pro" panose="020B0504020202020204" pitchFamily="34" charset="77"/>
              </a:rPr>
              <a:t>Don’t just listen. Actually hear what the person is saying</a:t>
            </a:r>
          </a:p>
          <a:p>
            <a:pPr>
              <a:lnSpc>
                <a:spcPct val="100000"/>
              </a:lnSpc>
            </a:pPr>
            <a:r>
              <a:rPr lang="en-US" dirty="0">
                <a:latin typeface="AvenirNext LT Pro" panose="020B0504020202020204" pitchFamily="34" charset="77"/>
              </a:rPr>
              <a:t>Do not interrupt</a:t>
            </a:r>
          </a:p>
          <a:p>
            <a:pPr>
              <a:lnSpc>
                <a:spcPct val="100000"/>
              </a:lnSpc>
            </a:pPr>
            <a:r>
              <a:rPr lang="en-US" dirty="0">
                <a:latin typeface="AvenirNext LT Pro" panose="020B0504020202020204" pitchFamily="34" charset="77"/>
              </a:rPr>
              <a:t>You don’t have to have all of the answers</a:t>
            </a:r>
          </a:p>
          <a:p>
            <a:pPr>
              <a:lnSpc>
                <a:spcPct val="100000"/>
              </a:lnSpc>
            </a:pPr>
            <a:r>
              <a:rPr lang="en-US" dirty="0">
                <a:latin typeface="AvenirNext LT Pro" panose="020B0504020202020204" pitchFamily="34" charset="77"/>
              </a:rPr>
              <a:t>Silence is okay</a:t>
            </a:r>
          </a:p>
        </p:txBody>
      </p:sp>
      <p:pic>
        <p:nvPicPr>
          <p:cNvPr id="5" name="Picture 4">
            <a:extLst>
              <a:ext uri="{FF2B5EF4-FFF2-40B4-BE49-F238E27FC236}">
                <a16:creationId xmlns:a16="http://schemas.microsoft.com/office/drawing/2014/main" id="{6ABFF58C-400A-4D6C-B037-5CD345C5E2E6}"/>
              </a:ext>
            </a:extLst>
          </p:cNvPr>
          <p:cNvPicPr>
            <a:picLocks noChangeAspect="1"/>
          </p:cNvPicPr>
          <p:nvPr/>
        </p:nvPicPr>
        <p:blipFill rotWithShape="1">
          <a:blip r:embed="rId3">
            <a:extLst>
              <a:ext uri="{28A0092B-C50C-407E-A947-70E740481C1C}">
                <a14:useLocalDpi xmlns:a14="http://schemas.microsoft.com/office/drawing/2010/main" val="0"/>
              </a:ext>
            </a:extLst>
          </a:blip>
          <a:srcRect l="27332"/>
          <a:stretch/>
        </p:blipFill>
        <p:spPr>
          <a:xfrm>
            <a:off x="0" y="0"/>
            <a:ext cx="7469228" cy="6858000"/>
          </a:xfrm>
          <a:prstGeom prst="rect">
            <a:avLst/>
          </a:prstGeom>
          <a:effectLst/>
        </p:spPr>
      </p:pic>
    </p:spTree>
    <p:extLst>
      <p:ext uri="{BB962C8B-B14F-4D97-AF65-F5344CB8AC3E}">
        <p14:creationId xmlns:p14="http://schemas.microsoft.com/office/powerpoint/2010/main" val="53081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C7CB-F77C-4802-904D-E6BDFA4DCFF9}"/>
              </a:ext>
            </a:extLst>
          </p:cNvPr>
          <p:cNvSpPr>
            <a:spLocks noGrp="1"/>
          </p:cNvSpPr>
          <p:nvPr>
            <p:ph type="title"/>
          </p:nvPr>
        </p:nvSpPr>
        <p:spPr>
          <a:xfrm>
            <a:off x="524256" y="295530"/>
            <a:ext cx="6069933" cy="1625210"/>
          </a:xfrm>
        </p:spPr>
        <p:txBody>
          <a:bodyPr>
            <a:normAutofit/>
          </a:bodyPr>
          <a:lstStyle/>
          <a:p>
            <a:r>
              <a:rPr lang="en-US" b="1" dirty="0">
                <a:solidFill>
                  <a:srgbClr val="0A4A8E"/>
                </a:solidFill>
                <a:latin typeface="Avenir Next LT Pro" panose="020B0504020202020204" pitchFamily="34" charset="77"/>
              </a:rPr>
              <a:t>DON’T MINIMIZE SOMEONE’S EXPERIENCE</a:t>
            </a:r>
          </a:p>
        </p:txBody>
      </p:sp>
      <p:sp>
        <p:nvSpPr>
          <p:cNvPr id="3" name="Content Placeholder 2">
            <a:extLst>
              <a:ext uri="{FF2B5EF4-FFF2-40B4-BE49-F238E27FC236}">
                <a16:creationId xmlns:a16="http://schemas.microsoft.com/office/drawing/2014/main" id="{296A11D0-FAF6-4FEC-A04C-A0A5F375435B}"/>
              </a:ext>
            </a:extLst>
          </p:cNvPr>
          <p:cNvSpPr>
            <a:spLocks noGrp="1"/>
          </p:cNvSpPr>
          <p:nvPr>
            <p:ph idx="1"/>
          </p:nvPr>
        </p:nvSpPr>
        <p:spPr>
          <a:xfrm>
            <a:off x="524256" y="1456998"/>
            <a:ext cx="4852416" cy="4852362"/>
          </a:xfrm>
        </p:spPr>
        <p:txBody>
          <a:bodyPr anchor="ctr">
            <a:normAutofit/>
          </a:bodyPr>
          <a:lstStyle/>
          <a:p>
            <a:pPr>
              <a:lnSpc>
                <a:spcPct val="100000"/>
              </a:lnSpc>
            </a:pPr>
            <a:r>
              <a:rPr lang="en-US" dirty="0">
                <a:latin typeface="AvenirNext LT Pro" panose="020B0504020202020204" pitchFamily="34" charset="77"/>
              </a:rPr>
              <a:t>Every cancer and cancer experience is unique</a:t>
            </a:r>
          </a:p>
          <a:p>
            <a:pPr>
              <a:lnSpc>
                <a:spcPct val="100000"/>
              </a:lnSpc>
            </a:pPr>
            <a:r>
              <a:rPr lang="en-US" dirty="0">
                <a:latin typeface="AvenirNext LT Pro" panose="020B0504020202020204" pitchFamily="34" charset="77"/>
              </a:rPr>
              <a:t>Don’t downplay what someone is going through</a:t>
            </a:r>
          </a:p>
          <a:p>
            <a:pPr>
              <a:lnSpc>
                <a:spcPct val="100000"/>
              </a:lnSpc>
            </a:pPr>
            <a:r>
              <a:rPr lang="en-US" dirty="0">
                <a:latin typeface="AvenirNext LT Pro" panose="020B0504020202020204" pitchFamily="34" charset="77"/>
              </a:rPr>
              <a:t>Don’t compare to other people with the “same” or similar cancer</a:t>
            </a:r>
          </a:p>
        </p:txBody>
      </p:sp>
      <p:pic>
        <p:nvPicPr>
          <p:cNvPr id="7" name="Picture 6">
            <a:extLst>
              <a:ext uri="{FF2B5EF4-FFF2-40B4-BE49-F238E27FC236}">
                <a16:creationId xmlns:a16="http://schemas.microsoft.com/office/drawing/2014/main" id="{60C2473E-B10C-D94D-B5AD-7BDE3CF2DF9B}"/>
              </a:ext>
            </a:extLst>
          </p:cNvPr>
          <p:cNvPicPr>
            <a:picLocks noChangeAspect="1"/>
          </p:cNvPicPr>
          <p:nvPr/>
        </p:nvPicPr>
        <p:blipFill rotWithShape="1">
          <a:blip r:embed="rId3">
            <a:extLst>
              <a:ext uri="{28A0092B-C50C-407E-A947-70E740481C1C}">
                <a14:useLocalDpi xmlns:a14="http://schemas.microsoft.com/office/drawing/2010/main" val="0"/>
              </a:ext>
            </a:extLst>
          </a:blip>
          <a:srcRect l="28845" r="8406"/>
          <a:stretch/>
        </p:blipFill>
        <p:spPr>
          <a:xfrm>
            <a:off x="5742432" y="0"/>
            <a:ext cx="6449568" cy="6858000"/>
          </a:xfrm>
          <a:prstGeom prst="rect">
            <a:avLst/>
          </a:prstGeom>
          <a:effectLst/>
        </p:spPr>
      </p:pic>
    </p:spTree>
    <p:extLst>
      <p:ext uri="{BB962C8B-B14F-4D97-AF65-F5344CB8AC3E}">
        <p14:creationId xmlns:p14="http://schemas.microsoft.com/office/powerpoint/2010/main" val="6150564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71CA8FEAA18B4B83E9F26CE5B0DCEF" ma:contentTypeVersion="8" ma:contentTypeDescription="Create a new document." ma:contentTypeScope="" ma:versionID="397e5353460acd2111994243fd440525">
  <xsd:schema xmlns:xsd="http://www.w3.org/2001/XMLSchema" xmlns:xs="http://www.w3.org/2001/XMLSchema" xmlns:p="http://schemas.microsoft.com/office/2006/metadata/properties" xmlns:ns2="c7bd7dc8-acd8-4124-9602-504af7068bcf" xmlns:ns3="d353bc6c-ff12-4923-882b-e8845426f0dd" targetNamespace="http://schemas.microsoft.com/office/2006/metadata/properties" ma:root="true" ma:fieldsID="61bab1ae8dbbd19ae939cb80e4a87def" ns2:_="" ns3:_="">
    <xsd:import namespace="c7bd7dc8-acd8-4124-9602-504af7068bcf"/>
    <xsd:import namespace="d353bc6c-ff12-4923-882b-e8845426f0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bd7dc8-acd8-4124-9602-504af7068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3bc6c-ff12-4923-882b-e8845426f0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88CB4D-B0A5-47E1-8DCE-C43A5EE83D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bd7dc8-acd8-4124-9602-504af7068bcf"/>
    <ds:schemaRef ds:uri="d353bc6c-ff12-4923-882b-e8845426f0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674E0E-362B-4F66-A5F8-D73987B4E054}">
  <ds:schemaRefs>
    <ds:schemaRef ds:uri="http://schemas.microsoft.com/sharepoint/v3/contenttype/forms"/>
  </ds:schemaRefs>
</ds:datastoreItem>
</file>

<file path=customXml/itemProps3.xml><?xml version="1.0" encoding="utf-8"?>
<ds:datastoreItem xmlns:ds="http://schemas.openxmlformats.org/officeDocument/2006/customXml" ds:itemID="{C05C5B4B-90F7-4841-87EA-EB64230210F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1679</TotalTime>
  <Words>2920</Words>
  <Application>Microsoft Office PowerPoint</Application>
  <PresentationFormat>Widescreen</PresentationFormat>
  <Paragraphs>187</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CANCER DOES NOT MEAN SILENCE</vt:lpstr>
      <vt:lpstr>CANCER ETIQUETTE 101</vt:lpstr>
      <vt:lpstr>CHOOSE WORDS WISELY</vt:lpstr>
      <vt:lpstr>THE WORLD DOES NOT REVOLVE AROUND YOU!</vt:lpstr>
      <vt:lpstr>LAUGH</vt:lpstr>
      <vt:lpstr>ACT NORMAL</vt:lpstr>
      <vt:lpstr>LISTEN</vt:lpstr>
      <vt:lpstr>DON’T MINIMIZE SOMEONE’S EXPERIENCE</vt:lpstr>
      <vt:lpstr>FOLLOW THEIR LEAD</vt:lpstr>
      <vt:lpstr>PowerPoint Presentation</vt:lpstr>
      <vt:lpstr>MAKE THEM FEEL NEEDED AND IMPORTANT</vt:lpstr>
      <vt:lpstr>SHARE ENCOURAGING STORIES</vt:lpstr>
      <vt:lpstr>MEAN WHAT YOU SAY</vt:lpstr>
      <vt:lpstr>PowerPoint Presentation</vt:lpstr>
      <vt:lpstr>BE CAREFUL  WITH HUMOR</vt:lpstr>
      <vt:lpstr>PowerPoint Presentation</vt:lpstr>
      <vt:lpstr>SHOW RESPECT</vt:lpstr>
      <vt:lpstr>WHEN SOMEONE  HAS CANCER:  DO SOMETHING!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Talk and Be “Normal” with Someone Living with Cancer</dc:title>
  <dc:subject/>
  <dc:creator>Amy Hosier</dc:creator>
  <cp:keywords/>
  <dc:description/>
  <cp:lastModifiedBy>Thompson, Kelli K.</cp:lastModifiedBy>
  <cp:revision>42</cp:revision>
  <dcterms:created xsi:type="dcterms:W3CDTF">2019-08-08T21:40:09Z</dcterms:created>
  <dcterms:modified xsi:type="dcterms:W3CDTF">2021-10-21T14:26:13Z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0x010100B271CA8FEAA18B4B83E9F26CE5B0DCEF</vt:lpwstr>
  </property>
</Properties>
</file>