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8" r:id="rId6"/>
    <p:sldId id="260" r:id="rId7"/>
    <p:sldId id="261" r:id="rId8"/>
    <p:sldId id="257" r:id="rId9"/>
    <p:sldId id="263" r:id="rId10"/>
    <p:sldId id="264" r:id="rId11"/>
    <p:sldId id="265" r:id="rId12"/>
    <p:sldId id="267" r:id="rId13"/>
    <p:sldId id="268" r:id="rId14"/>
    <p:sldId id="270" r:id="rId15"/>
    <p:sldId id="269" r:id="rId16"/>
    <p:sldId id="271" r:id="rId17"/>
    <p:sldId id="25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BCDDD-8124-4F15-BD20-A7245CD85E20}" v="20" dt="2021-04-09T13:52:18.031"/>
    <p1510:client id="{5427F9F4-7ED8-48BC-BBA4-010A67590FD9}" v="2" dt="2021-04-27T15:18:24.855"/>
    <p1510:client id="{A1516B67-5CD1-4678-8603-A500EA2E1AD2}" v="9" dt="2021-10-21T14:25:31.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52" autoAdjust="0"/>
    <p:restoredTop sz="75446" autoAdjust="0"/>
  </p:normalViewPr>
  <p:slideViewPr>
    <p:cSldViewPr snapToGrid="0">
      <p:cViewPr>
        <p:scale>
          <a:sx n="86" d="100"/>
          <a:sy n="86" d="100"/>
        </p:scale>
        <p:origin x="3152" y="1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35" d="100"/>
          <a:sy n="135" d="100"/>
        </p:scale>
        <p:origin x="38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Heather" userId="S::hlno222@uky.edu::e6c5cf73-8c2b-4acc-b0b5-f3a3b17eac99" providerId="AD" clId="Web-{A1516B67-5CD1-4678-8603-A500EA2E1AD2}"/>
    <pc:docChg chg="modSld">
      <pc:chgData name="Norman, Heather" userId="S::hlno222@uky.edu::e6c5cf73-8c2b-4acc-b0b5-f3a3b17eac99" providerId="AD" clId="Web-{A1516B67-5CD1-4678-8603-A500EA2E1AD2}" dt="2021-10-21T14:25:31.206" v="8" actId="20577"/>
      <pc:docMkLst>
        <pc:docMk/>
      </pc:docMkLst>
      <pc:sldChg chg="modSp">
        <pc:chgData name="Norman, Heather" userId="S::hlno222@uky.edu::e6c5cf73-8c2b-4acc-b0b5-f3a3b17eac99" providerId="AD" clId="Web-{A1516B67-5CD1-4678-8603-A500EA2E1AD2}" dt="2021-10-21T14:25:31.206" v="8" actId="20577"/>
        <pc:sldMkLst>
          <pc:docMk/>
          <pc:sldMk cId="382119453" sldId="256"/>
        </pc:sldMkLst>
        <pc:spChg chg="mod">
          <ac:chgData name="Norman, Heather" userId="S::hlno222@uky.edu::e6c5cf73-8c2b-4acc-b0b5-f3a3b17eac99" providerId="AD" clId="Web-{A1516B67-5CD1-4678-8603-A500EA2E1AD2}" dt="2021-10-21T14:25:14.143" v="0" actId="20577"/>
          <ac:spMkLst>
            <pc:docMk/>
            <pc:sldMk cId="382119453" sldId="256"/>
            <ac:spMk id="10" creationId="{0CBA76EA-3426-CD46-8836-A269D6215002}"/>
          </ac:spMkLst>
        </pc:spChg>
        <pc:spChg chg="mod">
          <ac:chgData name="Norman, Heather" userId="S::hlno222@uky.edu::e6c5cf73-8c2b-4acc-b0b5-f3a3b17eac99" providerId="AD" clId="Web-{A1516B67-5CD1-4678-8603-A500EA2E1AD2}" dt="2021-10-21T14:25:31.206" v="8" actId="20577"/>
          <ac:spMkLst>
            <pc:docMk/>
            <pc:sldMk cId="382119453" sldId="256"/>
            <ac:spMk id="12" creationId="{DBD1A134-6B74-0142-9EAC-09DD26FE0E82}"/>
          </ac:spMkLst>
        </pc:spChg>
      </pc:sldChg>
    </pc:docChg>
  </pc:docChgLst>
  <pc:docChgLst>
    <pc:chgData name="Buchanan, Nellie R." userId="S::nbuchana@uky.edu::8a774fa1-2c2f-4d45-b6ba-81b8b156b401" providerId="AD" clId="Web-{5427F9F4-7ED8-48BC-BBA4-010A67590FD9}"/>
    <pc:docChg chg="modSld">
      <pc:chgData name="Buchanan, Nellie R." userId="S::nbuchana@uky.edu::8a774fa1-2c2f-4d45-b6ba-81b8b156b401" providerId="AD" clId="Web-{5427F9F4-7ED8-48BC-BBA4-010A67590FD9}" dt="2021-04-27T15:18:24.855" v="0" actId="20577"/>
      <pc:docMkLst>
        <pc:docMk/>
      </pc:docMkLst>
      <pc:sldChg chg="modSp">
        <pc:chgData name="Buchanan, Nellie R." userId="S::nbuchana@uky.edu::8a774fa1-2c2f-4d45-b6ba-81b8b156b401" providerId="AD" clId="Web-{5427F9F4-7ED8-48BC-BBA4-010A67590FD9}" dt="2021-04-27T15:18:24.855" v="0" actId="20577"/>
        <pc:sldMkLst>
          <pc:docMk/>
          <pc:sldMk cId="382119453" sldId="256"/>
        </pc:sldMkLst>
        <pc:spChg chg="mod">
          <ac:chgData name="Buchanan, Nellie R." userId="S::nbuchana@uky.edu::8a774fa1-2c2f-4d45-b6ba-81b8b156b401" providerId="AD" clId="Web-{5427F9F4-7ED8-48BC-BBA4-010A67590FD9}" dt="2021-04-27T15:18:24.855" v="0" actId="20577"/>
          <ac:spMkLst>
            <pc:docMk/>
            <pc:sldMk cId="382119453" sldId="256"/>
            <ac:spMk id="12" creationId="{DBD1A134-6B74-0142-9EAC-09DD26FE0E82}"/>
          </ac:spMkLst>
        </pc:spChg>
      </pc:sldChg>
    </pc:docChg>
  </pc:docChgLst>
  <pc:docChgLst>
    <pc:chgData name="Fawbush, Sheila K." userId="S::sfawbush@uky.edu::eb4b0c43-c799-414a-9855-42f8b00eba3e" providerId="AD" clId="Web-{048BCDDD-8124-4F15-BD20-A7245CD85E20}"/>
    <pc:docChg chg="modSld">
      <pc:chgData name="Fawbush, Sheila K." userId="S::sfawbush@uky.edu::eb4b0c43-c799-414a-9855-42f8b00eba3e" providerId="AD" clId="Web-{048BCDDD-8124-4F15-BD20-A7245CD85E20}" dt="2021-04-09T13:52:18.031" v="11" actId="20577"/>
      <pc:docMkLst>
        <pc:docMk/>
      </pc:docMkLst>
      <pc:sldChg chg="modSp">
        <pc:chgData name="Fawbush, Sheila K." userId="S::sfawbush@uky.edu::eb4b0c43-c799-414a-9855-42f8b00eba3e" providerId="AD" clId="Web-{048BCDDD-8124-4F15-BD20-A7245CD85E20}" dt="2021-04-09T13:52:18.031" v="11" actId="20577"/>
        <pc:sldMkLst>
          <pc:docMk/>
          <pc:sldMk cId="382119453" sldId="256"/>
        </pc:sldMkLst>
        <pc:spChg chg="mod">
          <ac:chgData name="Fawbush, Sheila K." userId="S::sfawbush@uky.edu::eb4b0c43-c799-414a-9855-42f8b00eba3e" providerId="AD" clId="Web-{048BCDDD-8124-4F15-BD20-A7245CD85E20}" dt="2021-04-09T13:52:18.031" v="11" actId="20577"/>
          <ac:spMkLst>
            <pc:docMk/>
            <pc:sldMk cId="382119453" sldId="256"/>
            <ac:spMk id="12" creationId="{DBD1A134-6B74-0142-9EAC-09DD26FE0E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E0BC2A-0506-7B49-B2D9-4A373B6B43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776F7C-5D7E-8F49-B41E-E429819EBE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604D8-7E28-D547-BAEC-1BA30F150F8F}" type="datetimeFigureOut">
              <a:rPr lang="en-US" smtClean="0"/>
              <a:t>10/21/2021</a:t>
            </a:fld>
            <a:endParaRPr lang="en-US"/>
          </a:p>
        </p:txBody>
      </p:sp>
      <p:sp>
        <p:nvSpPr>
          <p:cNvPr id="4" name="Footer Placeholder 3">
            <a:extLst>
              <a:ext uri="{FF2B5EF4-FFF2-40B4-BE49-F238E27FC236}">
                <a16:creationId xmlns:a16="http://schemas.microsoft.com/office/drawing/2014/main" id="{0DFDFDCC-B9AC-BE48-850D-C7C0D7D329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53AEAD-62E8-4F4E-9DC1-E772121364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23E544-F662-8047-8986-A475C46748EB}" type="slidenum">
              <a:rPr lang="en-US" smtClean="0"/>
              <a:t>‹#›</a:t>
            </a:fld>
            <a:endParaRPr lang="en-US"/>
          </a:p>
        </p:txBody>
      </p:sp>
    </p:spTree>
    <p:extLst>
      <p:ext uri="{BB962C8B-B14F-4D97-AF65-F5344CB8AC3E}">
        <p14:creationId xmlns:p14="http://schemas.microsoft.com/office/powerpoint/2010/main" val="17592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AA665-2A8A-4AC1-A01E-A9CD57DF32DC}" type="datetimeFigureOut">
              <a:rPr lang="en-US" smtClean="0"/>
              <a:t>10/21/2021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54A21-3811-4176-BA8A-16184BE86CDA}" type="slidenum">
              <a:rPr lang="en-US" smtClean="0"/>
              <a:t>‹#›</a:t>
            </a:fld>
            <a:endParaRPr lang="en-US" dirty="0"/>
          </a:p>
        </p:txBody>
      </p:sp>
    </p:spTree>
    <p:extLst>
      <p:ext uri="{BB962C8B-B14F-4D97-AF65-F5344CB8AC3E}">
        <p14:creationId xmlns:p14="http://schemas.microsoft.com/office/powerpoint/2010/main" val="23383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org/treatment/caregivers/what-a-caregiver-does/treatment-timelin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cer.org/treatment/caregivers/what-a-caregiver-does/treatment-timelin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today’s cancer treatments are provided at outpatient centers instead</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hospitals.</a:t>
            </a:r>
            <a:r>
              <a:rPr lang="en-US" sz="1200" kern="1200" baseline="0" dirty="0">
                <a:solidFill>
                  <a:schemeClr val="tx1"/>
                </a:solidFill>
                <a:effectLst/>
                <a:latin typeface="+mn-lt"/>
                <a:ea typeface="+mn-ea"/>
                <a:cs typeface="+mn-cs"/>
              </a:rPr>
              <a:t> That means more </a:t>
            </a:r>
            <a:r>
              <a:rPr lang="en-US" sz="1200" kern="1200" dirty="0">
                <a:solidFill>
                  <a:schemeClr val="tx1"/>
                </a:solidFill>
                <a:effectLst/>
                <a:latin typeface="+mn-lt"/>
                <a:ea typeface="+mn-ea"/>
                <a:cs typeface="+mn-cs"/>
              </a:rPr>
              <a:t>patients, even those who are actively sick, can be at home where they may need day-to-day care and support.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patient’s needs change with the course of the disease and/or treatment, it is common for caregiver roles to evolve. As a result, a primary cancer caregiver may wear many hats. They may serve as a companion, home health aide, chauffeur, chef, housekeeper, financial manager, or appointment maker. This presentation will help caregivers prepare for the evolving emotional and physical demands of cancer caregiving and highlight ways to take care of yourself. </a:t>
            </a:r>
          </a:p>
          <a:p>
            <a:endParaRPr lang="en-US" dirty="0"/>
          </a:p>
          <a:p>
            <a:r>
              <a:rPr lang="en-US" b="1" i="1" dirty="0"/>
              <a:t>QUESTION/DISCUSSION: By raise of hands — who knows someone with cancer</a:t>
            </a:r>
            <a:r>
              <a:rPr lang="en-US" b="1" i="1" baseline="0" dirty="0"/>
              <a:t> </a:t>
            </a:r>
            <a:r>
              <a:rPr lang="en-US" b="1" i="1" dirty="0"/>
              <a:t>or helps</a:t>
            </a:r>
            <a:r>
              <a:rPr lang="en-US" b="1" i="1" baseline="0" dirty="0"/>
              <a:t> or </a:t>
            </a:r>
            <a:r>
              <a:rPr lang="en-US" b="1" i="1" dirty="0"/>
              <a:t>has helped take care of someone with cancer. What are some of the hats you had to wear? </a:t>
            </a:r>
          </a:p>
          <a:p>
            <a:endParaRPr lang="en-US" b="1" i="1" dirty="0"/>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1</a:t>
            </a:fld>
            <a:endParaRPr lang="en-US" dirty="0"/>
          </a:p>
        </p:txBody>
      </p:sp>
    </p:spTree>
    <p:extLst>
      <p:ext uri="{BB962C8B-B14F-4D97-AF65-F5344CB8AC3E}">
        <p14:creationId xmlns:p14="http://schemas.microsoft.com/office/powerpoint/2010/main" val="112494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about a time when you were sick or scared. What did you want to talk about? What did you wish people said to you? How did you want to be treated?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you try walking in someone else’s shoes, you can learn valuable lessons, such as empathy, new perspectives, more understanding, less judgment, and patience.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properly walk in the shoes of and focus on someone living with cancer, it is important to learn about the diagnosis, prepare yourself for the expected changes during and after treatment, and process your feelings so that you can acknowledge and cope with your own emotions about the diagnosis and changes.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 side effects associated with cancer include fatigue, hair loss, weight loss, vomiting</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nausea, loss of appetite, pain, memory</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concentration problems, diarrhea or constipation, fertility issues, mouth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throat problems, sleep problems, and swelling (National Cancer Institute,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Sometimes people focus on physical changes when they see someone with cancer. Instead of concentrating on the cancer, start a visit by saying, “It’s good to see you.”     </a:t>
            </a:r>
            <a:r>
              <a:rPr lang="en-US" sz="1200" b="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54A21-3811-4176-BA8A-16184BE86CDA}" type="slidenum">
              <a:rPr lang="en-US" smtClean="0"/>
              <a:t>10</a:t>
            </a:fld>
            <a:endParaRPr lang="en-US" dirty="0"/>
          </a:p>
        </p:txBody>
      </p:sp>
    </p:spTree>
    <p:extLst>
      <p:ext uri="{BB962C8B-B14F-4D97-AF65-F5344CB8AC3E}">
        <p14:creationId xmlns:p14="http://schemas.microsoft.com/office/powerpoint/2010/main" val="28217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recipe for cancer caregiving. It is not easy. But it is normal to have good days as a caregiver and on these days, you will know you did well.  And you will have other days that you want to give up…and that’s okay too (American Cancer Society, 2019). If feeling overwhelmed becomes a constant problem, seek professional mental health. Signs that you need help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Feeling depressed, physically sick, or hopeless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Feeling like hurting yourself or your loved 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Yelling at your loved 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Depending on alcohol and drugs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Fighting with your family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Neglecting your own health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hygiene </a:t>
            </a: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11</a:t>
            </a:fld>
            <a:endParaRPr lang="en-US" dirty="0"/>
          </a:p>
        </p:txBody>
      </p:sp>
    </p:spTree>
    <p:extLst>
      <p:ext uri="{BB962C8B-B14F-4D97-AF65-F5344CB8AC3E}">
        <p14:creationId xmlns:p14="http://schemas.microsoft.com/office/powerpoint/2010/main" val="426027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primary caregivers carry a lot of weight, one’s mental and physical health can be jeopardized. Therefore, it is important for caregivers to take care of themselves and recognize signs of stress. Signs of stress are not a sign of weakness; rather it is your body telling you that you are not balanced.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time, stress can lead to caregiver burnout (Help for Cancer Caregivers, 2019). Stress and burnout can make you feel: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Irritable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Anxious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Angry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Frustrated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fearful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also 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weight gain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muscle and joint 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Headaches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weight gain</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Fatigue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problems with digestion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chest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hair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issues with skin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weakened immune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even increase risk of alcohol and substance abuse (Help for Cancer Caregivers,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help you reduce caregiver stress, the American Cancer Society (2019) suggests that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involved with family and community gatherings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physically active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Eat healthy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10 minutes for “me”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 sense of purpose or accomplishment away from caregiving (finish a project, tackle a goal)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Engage in an activity that makes you feel good or relaxed (watch a movie, take a walk)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Set limits on what you can do and ask for help for what you can’t do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Seek help from a mental health professional </a:t>
            </a:r>
          </a:p>
        </p:txBody>
      </p:sp>
      <p:sp>
        <p:nvSpPr>
          <p:cNvPr id="4" name="Slide Number Placeholder 3"/>
          <p:cNvSpPr>
            <a:spLocks noGrp="1"/>
          </p:cNvSpPr>
          <p:nvPr>
            <p:ph type="sldNum" sz="quarter" idx="5"/>
          </p:nvPr>
        </p:nvSpPr>
        <p:spPr/>
        <p:txBody>
          <a:bodyPr/>
          <a:lstStyle/>
          <a:p>
            <a:fld id="{B1654A21-3811-4176-BA8A-16184BE86CDA}" type="slidenum">
              <a:rPr lang="en-US" smtClean="0"/>
              <a:t>12</a:t>
            </a:fld>
            <a:endParaRPr lang="en-US" dirty="0"/>
          </a:p>
        </p:txBody>
      </p:sp>
    </p:spTree>
    <p:extLst>
      <p:ext uri="{BB962C8B-B14F-4D97-AF65-F5344CB8AC3E}">
        <p14:creationId xmlns:p14="http://schemas.microsoft.com/office/powerpoint/2010/main" val="95353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become the primary cancer caregiver, you become an integral member of the cancer team (American Cancer Society, 2019). The role is demanding and can at times, create conflict with your own schedule and ability to take care of yourself, and your own needs (American Cancer Society, 2019). According to the American Cancer Society (2019), the diagnosis of a loved one’s cancer can cause a wave of emotions. It is not uncommon for caregivers to feel shock, pain, frustration, sadness, and anger. There may be times when you are so grief stricken or emotionally and/or physically overloaded that it becomes too overwhelming to manage daily tasks and caregiving challenges.  But caregivers can also experience joy, satisfaction, and meaning in their roles. It is not uncommon for cancer caregivers to find a hidden inner strength, which can contribute to a sense of purpose, confidence, accomplishment, and even pride. In this way, providing care demonstrates love and respect, and it helps you give back</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do something at a time when you may feel helpless. Despite the demands, being a good caregiver and knowing how to take care of yourself will help you endure and continue in the caregiver role for the long run (American Cancer Society, 2019).  </a:t>
            </a: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13</a:t>
            </a:fld>
            <a:endParaRPr lang="en-US" dirty="0"/>
          </a:p>
        </p:txBody>
      </p:sp>
    </p:spTree>
    <p:extLst>
      <p:ext uri="{BB962C8B-B14F-4D97-AF65-F5344CB8AC3E}">
        <p14:creationId xmlns:p14="http://schemas.microsoft.com/office/powerpoint/2010/main" val="412908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American Cancer Society, “</a:t>
            </a:r>
            <a:r>
              <a:rPr lang="en-US" b="1" u="sng" dirty="0"/>
              <a:t>one of the first steps after being told someone you love has cancer will be learning about their diagnosis</a:t>
            </a:r>
            <a:r>
              <a:rPr lang="en-US" b="1" u="none" dirty="0"/>
              <a:t>. </a:t>
            </a:r>
            <a:r>
              <a:rPr lang="en-US" dirty="0"/>
              <a:t>This will help you understand the disease process and get an idea of what lies ahead. </a:t>
            </a:r>
          </a:p>
          <a:p>
            <a:endParaRPr lang="en-US" dirty="0"/>
          </a:p>
          <a:p>
            <a:endParaRPr lang="en-US" dirty="0"/>
          </a:p>
          <a:p>
            <a:r>
              <a:rPr lang="en-US"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Cancer Society. (2019). Understanding the cancer experience when you’re a caregiver. Retrieved from </a:t>
            </a:r>
            <a:r>
              <a:rPr lang="en-US" sz="1200" u="sng" kern="1200" dirty="0">
                <a:solidFill>
                  <a:schemeClr val="tx1"/>
                </a:solidFill>
                <a:effectLst/>
                <a:latin typeface="+mn-lt"/>
                <a:ea typeface="+mn-ea"/>
                <a:cs typeface="+mn-cs"/>
                <a:hlinkClick r:id="rId3"/>
              </a:rPr>
              <a:t>https://www.cancer.org/treatment/caregivers/what-a-caregiver-does/treatment-timeline.html</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54A21-3811-4176-BA8A-16184BE86CDA}" type="slidenum">
              <a:rPr lang="en-US" smtClean="0"/>
              <a:t>2</a:t>
            </a:fld>
            <a:endParaRPr lang="en-US" dirty="0"/>
          </a:p>
        </p:txBody>
      </p:sp>
    </p:spTree>
    <p:extLst>
      <p:ext uri="{BB962C8B-B14F-4D97-AF65-F5344CB8AC3E}">
        <p14:creationId xmlns:p14="http://schemas.microsoft.com/office/powerpoint/2010/main" val="40558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American Cancer Society (2019): Some of the first questions that you and the person with cancer should ask the doctor and/or the cancer care team are: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dirty="0"/>
              <a:t>What kind of cancer is it?</a:t>
            </a:r>
          </a:p>
          <a:p>
            <a:pPr marL="685800" lvl="1" indent="-228600">
              <a:buFont typeface="+mj-lt"/>
              <a:buAutoNum type="arabicPeriod"/>
            </a:pPr>
            <a:r>
              <a:rPr lang="en-US" sz="1200" dirty="0"/>
              <a:t>Where is it? Has it spread beyond where it started?</a:t>
            </a:r>
          </a:p>
          <a:p>
            <a:pPr marL="685800" lvl="1" indent="-228600">
              <a:buFont typeface="+mj-lt"/>
              <a:buAutoNum type="arabicPeriod"/>
            </a:pPr>
            <a:r>
              <a:rPr lang="en-US" sz="1200" dirty="0"/>
              <a:t>What are the treatment options? Which do you recommend?</a:t>
            </a:r>
          </a:p>
          <a:p>
            <a:pPr marL="685800" lvl="1" indent="-228600">
              <a:buFont typeface="+mj-lt"/>
              <a:buAutoNum type="arabicPeriod"/>
            </a:pPr>
            <a:r>
              <a:rPr lang="en-US" sz="1200" dirty="0"/>
              <a:t>What’s the goal of this treatment?</a:t>
            </a:r>
          </a:p>
          <a:p>
            <a:pPr marL="685800" lvl="1" indent="-228600">
              <a:buFont typeface="+mj-lt"/>
              <a:buAutoNum type="arabicPeriod"/>
            </a:pPr>
            <a:r>
              <a:rPr lang="en-US" sz="1200" dirty="0"/>
              <a:t>How long will treatment last? What will it be like? Where will it be done?</a:t>
            </a:r>
          </a:p>
          <a:p>
            <a:pPr marL="685800" lvl="1" indent="-228600">
              <a:buFont typeface="+mj-lt"/>
              <a:buAutoNum type="arabicPeriod"/>
            </a:pPr>
            <a:r>
              <a:rPr lang="en-US" sz="1200" dirty="0"/>
              <a:t>What side effects should we expect?</a:t>
            </a:r>
          </a:p>
          <a:p>
            <a:pPr marL="685800" lvl="1" indent="-228600">
              <a:buFont typeface="+mj-lt"/>
              <a:buAutoNum type="arabicPeriod"/>
            </a:pPr>
            <a:r>
              <a:rPr lang="en-US" sz="1200" dirty="0"/>
              <a:t>How will treatment affect everyday activities?</a:t>
            </a:r>
          </a:p>
          <a:p>
            <a:pPr marL="685800" lvl="1" indent="-228600">
              <a:buFont typeface="+mj-lt"/>
              <a:buAutoNum type="arabicPeriod"/>
            </a:pPr>
            <a:r>
              <a:rPr lang="en-US" sz="1200" dirty="0"/>
              <a:t>What’s the likely long-term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Cancer Society. (2019). Understanding the cancer experience when you’re a caregiver. Retrieved from </a:t>
            </a:r>
            <a:r>
              <a:rPr lang="en-US" sz="1200" u="sng" kern="1200" dirty="0">
                <a:solidFill>
                  <a:schemeClr val="tx1"/>
                </a:solidFill>
                <a:effectLst/>
                <a:latin typeface="+mn-lt"/>
                <a:ea typeface="+mn-ea"/>
                <a:cs typeface="+mn-cs"/>
                <a:hlinkClick r:id="rId3"/>
              </a:rPr>
              <a:t>https://www.cancer.org/treatment/caregivers/what-a-caregiver-does/treatment-timeline.html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3</a:t>
            </a:fld>
            <a:endParaRPr lang="en-US" dirty="0"/>
          </a:p>
        </p:txBody>
      </p:sp>
    </p:spTree>
    <p:extLst>
      <p:ext uri="{BB962C8B-B14F-4D97-AF65-F5344CB8AC3E}">
        <p14:creationId xmlns:p14="http://schemas.microsoft.com/office/powerpoint/2010/main" val="18628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4</a:t>
            </a:fld>
            <a:endParaRPr lang="en-US" dirty="0"/>
          </a:p>
        </p:txBody>
      </p:sp>
    </p:spTree>
    <p:extLst>
      <p:ext uri="{BB962C8B-B14F-4D97-AF65-F5344CB8AC3E}">
        <p14:creationId xmlns:p14="http://schemas.microsoft.com/office/powerpoint/2010/main" val="238059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primary caregiver of a cancer patient is often a spouse, partner, parent, adult child, family member, or close friend.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not paid or trained to provide care, yet they are often the </a:t>
            </a:r>
            <a:r>
              <a:rPr lang="en-US" sz="1200" b="1" kern="1200" dirty="0">
                <a:solidFill>
                  <a:schemeClr val="tx1"/>
                </a:solidFill>
                <a:effectLst/>
                <a:latin typeface="+mn-lt"/>
                <a:ea typeface="+mn-ea"/>
                <a:cs typeface="+mn-cs"/>
              </a:rPr>
              <a:t>“lifeline” </a:t>
            </a:r>
            <a:r>
              <a:rPr lang="en-US" sz="1200" kern="1200" dirty="0">
                <a:solidFill>
                  <a:schemeClr val="tx1"/>
                </a:solidFill>
                <a:effectLst/>
                <a:latin typeface="+mn-lt"/>
                <a:ea typeface="+mn-ea"/>
                <a:cs typeface="+mn-cs"/>
              </a:rPr>
              <a:t>of a person with cancer because they provide ongoing care, support and encourage survival (American Cancer Society, 2019).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American Cancer Society (2019), “good, reliable caregiver support is crucial to the physical and emotional well-being of people with cancer.”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when caregivers can worry about the details, patients can concentrate on their fight.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many of you have already shared, you are LIFELINES to the people you know living with cancer.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American Cancer Society (2019), caregivers can do</a:t>
            </a:r>
            <a:r>
              <a:rPr lang="en-US" sz="1200" kern="1200" baseline="0" dirty="0">
                <a:solidFill>
                  <a:schemeClr val="tx1"/>
                </a:solidFill>
                <a:effectLst/>
                <a:latin typeface="+mn-lt"/>
                <a:ea typeface="+mn-ea"/>
                <a:cs typeface="+mn-cs"/>
              </a:rPr>
              <a:t> these common day-to-day duties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Grocery shop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Prepare meals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Housekeeping and laundry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 for 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bills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emotional support and companionship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Drive to and from appointments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Administer medications and manage side effects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with bathing, grooming, and dressing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 in the bathroom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Transfer to</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from bed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with eating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Manage finances and/or insurance issues</a:t>
            </a: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5</a:t>
            </a:fld>
            <a:endParaRPr lang="en-US" dirty="0"/>
          </a:p>
        </p:txBody>
      </p:sp>
    </p:spTree>
    <p:extLst>
      <p:ext uri="{BB962C8B-B14F-4D97-AF65-F5344CB8AC3E}">
        <p14:creationId xmlns:p14="http://schemas.microsoft.com/office/powerpoint/2010/main" val="147589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cancer caregiving has many roles and demands, it is best to form a team to help ensure that the person’s health and best interests come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cancer team should include the patient, health-care professionals, family and friends, and the primary caregiver.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crucial member of the team, the primary caregiver is most often in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American Cancer Society (2019), as primary caregiver</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head of the team, it is important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Educate yourself to keep other family members</a:t>
            </a:r>
            <a:r>
              <a:rPr lang="en-US" sz="1200" b="1" kern="1200" baseline="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friends informed. </a:t>
            </a:r>
            <a:r>
              <a:rPr lang="en-US" sz="1200" kern="1200" dirty="0">
                <a:solidFill>
                  <a:schemeClr val="tx1"/>
                </a:solidFill>
                <a:effectLst/>
                <a:latin typeface="+mn-lt"/>
                <a:ea typeface="+mn-ea"/>
                <a:cs typeface="+mn-cs"/>
              </a:rPr>
              <a:t>Learn about the diagnosis, treatment options, side effects, and proper support materials. The more you know, the more confident you and your loved one will feel to make decisions.</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Find health-care professionals you trust</a:t>
            </a:r>
            <a:r>
              <a:rPr lang="en-US" sz="1200" kern="1200" dirty="0">
                <a:solidFill>
                  <a:schemeClr val="tx1"/>
                </a:solidFill>
                <a:effectLst/>
                <a:latin typeface="+mn-lt"/>
                <a:ea typeface="+mn-ea"/>
                <a:cs typeface="+mn-cs"/>
              </a:rPr>
              <a:t>, are experienced in your loved one’s form of cancer, and can provide individualized care, including managing side effects during treatment. </a:t>
            </a:r>
            <a:r>
              <a:rPr lang="en-US" sz="1200" b="1" kern="1200" dirty="0">
                <a:solidFill>
                  <a:schemeClr val="tx1"/>
                </a:solidFill>
                <a:effectLst/>
                <a:latin typeface="+mn-lt"/>
                <a:ea typeface="+mn-ea"/>
                <a:cs typeface="+mn-cs"/>
              </a:rPr>
              <a:t>Know the health-care professionals and how to contact them</a:t>
            </a:r>
            <a:r>
              <a:rPr lang="en-US" sz="1200" kern="1200" dirty="0">
                <a:solidFill>
                  <a:schemeClr val="tx1"/>
                </a:solidFill>
                <a:effectLst/>
                <a:latin typeface="+mn-lt"/>
                <a:ea typeface="+mn-ea"/>
                <a:cs typeface="+mn-cs"/>
              </a:rPr>
              <a:t>, including pharmacists.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Coordinate patient care</a:t>
            </a:r>
            <a:r>
              <a:rPr lang="en-US" sz="1200" kern="1200" dirty="0">
                <a:solidFill>
                  <a:schemeClr val="tx1"/>
                </a:solidFill>
                <a:effectLst/>
                <a:latin typeface="+mn-lt"/>
                <a:ea typeface="+mn-ea"/>
                <a:cs typeface="+mn-cs"/>
              </a:rPr>
              <a:t>. Keep records of medical history, medications, exams, test results, and make sure all health-care providers are communicating and on the same page, especially if there is a change in patient status such as new symptoms, changes in sleep, mood, bowel habits, or appetite. Communicate infections or hospitalizations.</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Attend appointments</a:t>
            </a:r>
            <a:r>
              <a:rPr lang="en-US" sz="1200" b="1" kern="1200" baseline="0" dirty="0">
                <a:solidFill>
                  <a:schemeClr val="tx1"/>
                </a:solidFill>
                <a:effectLst/>
                <a:latin typeface="+mn-lt"/>
                <a:ea typeface="+mn-ea"/>
                <a:cs typeface="+mn-cs"/>
              </a:rPr>
              <a:t> to</a:t>
            </a:r>
            <a:r>
              <a:rPr lang="en-US" sz="1200" b="1" kern="1200" dirty="0">
                <a:solidFill>
                  <a:schemeClr val="tx1"/>
                </a:solidFill>
                <a:effectLst/>
                <a:latin typeface="+mn-lt"/>
                <a:ea typeface="+mn-ea"/>
                <a:cs typeface="+mn-cs"/>
              </a:rPr>
              <a:t> take notes and ask questions.</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Oversee paperwork </a:t>
            </a:r>
            <a:r>
              <a:rPr lang="en-US" sz="1200" kern="1200" dirty="0">
                <a:solidFill>
                  <a:schemeClr val="tx1"/>
                </a:solidFill>
                <a:effectLst/>
                <a:latin typeface="+mn-lt"/>
                <a:ea typeface="+mn-ea"/>
                <a:cs typeface="+mn-cs"/>
              </a:rPr>
              <a:t>to prevent mix-ups and maintain records.</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6</a:t>
            </a:fld>
            <a:endParaRPr lang="en-US" dirty="0"/>
          </a:p>
        </p:txBody>
      </p:sp>
    </p:spTree>
    <p:extLst>
      <p:ext uri="{BB962C8B-B14F-4D97-AF65-F5344CB8AC3E}">
        <p14:creationId xmlns:p14="http://schemas.microsoft.com/office/powerpoint/2010/main" val="282937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According to the American Cancer Society (2019), as primary caregiver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head of the team, it is important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Address concerns of family members</a:t>
            </a:r>
            <a:r>
              <a:rPr lang="en-US" sz="1200" b="1" kern="1200" baseline="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friends with facts and logic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Make sure the patient has everything she/he needs while being treated and/or in the hospital </a:t>
            </a:r>
            <a:r>
              <a:rPr lang="en-US" sz="1200" kern="1200" dirty="0">
                <a:solidFill>
                  <a:schemeClr val="tx1"/>
                </a:solidFill>
                <a:effectLst/>
                <a:latin typeface="+mn-lt"/>
                <a:ea typeface="+mn-ea"/>
                <a:cs typeface="+mn-cs"/>
              </a:rPr>
              <a:t>(prescription and nonprescription medications, pajamas, and other comfort items)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Coordinate scheduled treatment plans, appointments, and therapies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Report problems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Help decide if treatment is working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Read and/or help update blogs, web pages, or group emails that provide updates about the person’s </a:t>
            </a:r>
            <a:r>
              <a:rPr lang="en-US" sz="1200" kern="1200" dirty="0">
                <a:solidFill>
                  <a:schemeClr val="tx1"/>
                </a:solidFill>
                <a:effectLst/>
                <a:latin typeface="+mn-lt"/>
                <a:ea typeface="+mn-ea"/>
                <a:cs typeface="+mn-cs"/>
              </a:rPr>
              <a:t>journey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Talk about end-of-life decisions and care</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654A21-3811-4176-BA8A-16184BE86CDA}" type="slidenum">
              <a:rPr lang="en-US" smtClean="0"/>
              <a:t>7</a:t>
            </a:fld>
            <a:endParaRPr lang="en-US" dirty="0"/>
          </a:p>
        </p:txBody>
      </p:sp>
    </p:spTree>
    <p:extLst>
      <p:ext uri="{BB962C8B-B14F-4D97-AF65-F5344CB8AC3E}">
        <p14:creationId xmlns:p14="http://schemas.microsoft.com/office/powerpoint/2010/main" val="472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cancer patient is a vital member of the caregiving team. It is important to listen to your loved one and follow his/her lead (Cancer Treatment Centers of America, 2019). Sometimes they may not want to talk about cancer. Taking an occasional break from it can help make it seem like everything is not always about cancer.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Cancer Treatment Centers of America (2019) recommends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Spend time together doing something fun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flexible plans, including future plans to which you and your loved one can look forward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about things other than cancer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extra encouragement and reassurance that the person is more than cancer. Tell him/her that they are loved and seen as a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gifts that reflect who they are apart from the cancer (tickets to a movie or show, book, art, etc.)</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54A21-3811-4176-BA8A-16184BE86CDA}" type="slidenum">
              <a:rPr lang="en-US" smtClean="0"/>
              <a:t>8</a:t>
            </a:fld>
            <a:endParaRPr lang="en-US" dirty="0"/>
          </a:p>
        </p:txBody>
      </p:sp>
    </p:spTree>
    <p:extLst>
      <p:ext uri="{BB962C8B-B14F-4D97-AF65-F5344CB8AC3E}">
        <p14:creationId xmlns:p14="http://schemas.microsoft.com/office/powerpoint/2010/main" val="67544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not good to ignore uncomfortable topics or feelings. With cancer, there will be good days and bad days. Let your loved one have a bad day. Sometimes a person needs time to feel angry, to cry, and/or feel sorry for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living with cancer, it is unrealistic to think someone can</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should always be positive (Cancer Treatment Centers of America,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caregiver, it is easy to take a bad day personally or to sugar coat it by saying you know how they feel. Unless you have had their exact cancer, you do not know how they feel, so do not say this. Instead, say something like, “I love you.” “We will fight this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54A21-3811-4176-BA8A-16184BE86CDA}" type="slidenum">
              <a:rPr lang="en-US" smtClean="0"/>
              <a:t>9</a:t>
            </a:fld>
            <a:endParaRPr lang="en-US" dirty="0"/>
          </a:p>
        </p:txBody>
      </p:sp>
    </p:spTree>
    <p:extLst>
      <p:ext uri="{BB962C8B-B14F-4D97-AF65-F5344CB8AC3E}">
        <p14:creationId xmlns:p14="http://schemas.microsoft.com/office/powerpoint/2010/main" val="403636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8EB4F-61D3-EE4B-8417-4E9C14972C4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1"/>
            <a:ext cx="12192000" cy="6858000"/>
          </a:xfrm>
          <a:prstGeom prst="rect">
            <a:avLst/>
          </a:prstGeom>
        </p:spPr>
      </p:pic>
      <p:sp>
        <p:nvSpPr>
          <p:cNvPr id="8" name="Subtitle 2">
            <a:extLst>
              <a:ext uri="{FF2B5EF4-FFF2-40B4-BE49-F238E27FC236}">
                <a16:creationId xmlns:a16="http://schemas.microsoft.com/office/drawing/2014/main" id="{F595023B-DB91-8B42-BD25-EC5BAACAEFA7}"/>
              </a:ext>
            </a:extLst>
          </p:cNvPr>
          <p:cNvSpPr>
            <a:spLocks noGrp="1"/>
          </p:cNvSpPr>
          <p:nvPr>
            <p:ph type="subTitle" idx="1"/>
          </p:nvPr>
        </p:nvSpPr>
        <p:spPr>
          <a:xfrm>
            <a:off x="1524000" y="4516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264AD036-404D-A84B-ACE5-1B5404A4BEF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20164" t="34375" r="20523" b="31459"/>
          <a:stretch/>
        </p:blipFill>
        <p:spPr>
          <a:xfrm>
            <a:off x="3924300" y="1414462"/>
            <a:ext cx="4343400" cy="3237807"/>
          </a:xfrm>
          <a:prstGeom prst="rect">
            <a:avLst/>
          </a:prstGeom>
        </p:spPr>
      </p:pic>
      <p:pic>
        <p:nvPicPr>
          <p:cNvPr id="10" name="Picture 9">
            <a:extLst>
              <a:ext uri="{FF2B5EF4-FFF2-40B4-BE49-F238E27FC236}">
                <a16:creationId xmlns:a16="http://schemas.microsoft.com/office/drawing/2014/main" id="{B4CFFF71-2754-E245-8409-D76CE499F33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67883" y="-44451"/>
            <a:ext cx="3224117" cy="1458913"/>
          </a:xfrm>
          <a:prstGeom prst="rect">
            <a:avLst/>
          </a:prstGeom>
        </p:spPr>
      </p:pic>
    </p:spTree>
    <p:extLst>
      <p:ext uri="{BB962C8B-B14F-4D97-AF65-F5344CB8AC3E}">
        <p14:creationId xmlns:p14="http://schemas.microsoft.com/office/powerpoint/2010/main" val="386602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B17F-1A55-4BB9-98C7-EF70C107D1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730FA1-029D-4338-A1EC-BBABC502B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AD724-FF9E-4BFF-A8E8-E957A80D5FB7}"/>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5" name="Footer Placeholder 4">
            <a:extLst>
              <a:ext uri="{FF2B5EF4-FFF2-40B4-BE49-F238E27FC236}">
                <a16:creationId xmlns:a16="http://schemas.microsoft.com/office/drawing/2014/main" id="{1C25B213-D480-4B32-A71B-64EE3C3940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CAC5AE-1863-4709-9C58-61DF1B3990C1}"/>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267777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6688A-2170-43DD-915B-A6236E2AF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1899E-6D4F-412A-819B-EB7EE6D49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926F3-9262-4B63-B95D-33C0698C1451}"/>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5" name="Footer Placeholder 4">
            <a:extLst>
              <a:ext uri="{FF2B5EF4-FFF2-40B4-BE49-F238E27FC236}">
                <a16:creationId xmlns:a16="http://schemas.microsoft.com/office/drawing/2014/main" id="{D752C920-5C35-4135-AE49-D1545AF138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C5B001-6297-42D4-8F32-85DF4C1EA359}"/>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398754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9D4D76-E9F6-D144-99CB-F9936D349DF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a:extLst>
              <a:ext uri="{FF2B5EF4-FFF2-40B4-BE49-F238E27FC236}">
                <a16:creationId xmlns:a16="http://schemas.microsoft.com/office/drawing/2014/main" id="{23EE9CB5-07BB-4C04-B386-63810BFC4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67991-EBB2-4DED-A900-2CC6ADA79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48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9E89-180F-4CF7-A476-BB624B45C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F46A79-72EA-4236-AFB3-2C761B37F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0B56B-2D5E-4645-AE3A-E7258FC3AAF2}"/>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5" name="Footer Placeholder 4">
            <a:extLst>
              <a:ext uri="{FF2B5EF4-FFF2-40B4-BE49-F238E27FC236}">
                <a16:creationId xmlns:a16="http://schemas.microsoft.com/office/drawing/2014/main" id="{19DD3E81-5CCA-475E-B036-94FA907194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A9E65-DD12-473D-BA3C-F1953CB9B741}"/>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11747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7613-3CC0-4D76-A969-1952C51EC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D61AE-9C9A-40F6-B6F8-DDC9CE4E3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D8DA3C-131B-483F-8F10-3DE580B9D3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73E81-1B7C-4832-9E93-09B9AD6AD9DE}"/>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6" name="Footer Placeholder 5">
            <a:extLst>
              <a:ext uri="{FF2B5EF4-FFF2-40B4-BE49-F238E27FC236}">
                <a16:creationId xmlns:a16="http://schemas.microsoft.com/office/drawing/2014/main" id="{771D2E05-6177-4F4D-AB4D-01E2648DA1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0F0581-D8F5-45CF-AC97-8F36395750FF}"/>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107657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5F2107-FA4A-9949-BA88-309B67A7017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a:extLst>
              <a:ext uri="{FF2B5EF4-FFF2-40B4-BE49-F238E27FC236}">
                <a16:creationId xmlns:a16="http://schemas.microsoft.com/office/drawing/2014/main" id="{D0FB38BA-506D-47B9-A008-696C267F8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D93F7-4022-4920-8DFA-0B3DBEED2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7FF50-29D0-4937-8A0D-BB3B8D2B2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85617F-6D89-4E31-93BD-48D15AE80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CE550-F43B-452C-9E77-3CFDEBA1A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38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509505-B653-AF4F-9109-C600760BF4A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Tree>
    <p:extLst>
      <p:ext uri="{BB962C8B-B14F-4D97-AF65-F5344CB8AC3E}">
        <p14:creationId xmlns:p14="http://schemas.microsoft.com/office/powerpoint/2010/main" val="342958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7092E-4651-400D-8E1A-9D294CD9F3BE}"/>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3" name="Footer Placeholder 2">
            <a:extLst>
              <a:ext uri="{FF2B5EF4-FFF2-40B4-BE49-F238E27FC236}">
                <a16:creationId xmlns:a16="http://schemas.microsoft.com/office/drawing/2014/main" id="{3E223404-E229-4044-8662-0EE2FAB8EE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AAF930-80C7-4ECB-B360-D6D174A2DBB7}"/>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272346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816A-77D1-4AE1-BF24-3BE4C9626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72708B-A26D-4DA8-81C8-5CD1B97CD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1DAD2-37AA-42D7-8492-83B54BDD3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A43B0-8E66-42F8-A19D-5716EFE57253}"/>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6" name="Footer Placeholder 5">
            <a:extLst>
              <a:ext uri="{FF2B5EF4-FFF2-40B4-BE49-F238E27FC236}">
                <a16:creationId xmlns:a16="http://schemas.microsoft.com/office/drawing/2014/main" id="{684C78DF-1513-4670-8F4B-4CCCAD3633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B9B190-DAB4-4818-B7A9-80C81153B5C7}"/>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352680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8552-19D7-4525-B9AB-6634DAD5C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E1220-068D-42A1-ACE8-7D7E85013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F29DF6-EF96-473B-8B86-0F250A032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57E02-AA65-4CDB-995B-F37A9D39DCDD}"/>
              </a:ext>
            </a:extLst>
          </p:cNvPr>
          <p:cNvSpPr>
            <a:spLocks noGrp="1"/>
          </p:cNvSpPr>
          <p:nvPr>
            <p:ph type="dt" sz="half" idx="10"/>
          </p:nvPr>
        </p:nvSpPr>
        <p:spPr/>
        <p:txBody>
          <a:bodyPr/>
          <a:lstStyle/>
          <a:p>
            <a:fld id="{F109AD35-5E09-4E61-BB86-6D9997BEDB7E}" type="datetimeFigureOut">
              <a:rPr lang="en-US" smtClean="0"/>
              <a:t>10/21/2021</a:t>
            </a:fld>
            <a:endParaRPr lang="en-US" dirty="0"/>
          </a:p>
        </p:txBody>
      </p:sp>
      <p:sp>
        <p:nvSpPr>
          <p:cNvPr id="6" name="Footer Placeholder 5">
            <a:extLst>
              <a:ext uri="{FF2B5EF4-FFF2-40B4-BE49-F238E27FC236}">
                <a16:creationId xmlns:a16="http://schemas.microsoft.com/office/drawing/2014/main" id="{951DA14B-3310-40E7-9230-21DF009535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50DC03-122B-4728-96BB-AABA517C8210}"/>
              </a:ext>
            </a:extLst>
          </p:cNvPr>
          <p:cNvSpPr>
            <a:spLocks noGrp="1"/>
          </p:cNvSpPr>
          <p:nvPr>
            <p:ph type="sldNum" sz="quarter" idx="12"/>
          </p:nvPr>
        </p:nvSpPr>
        <p:spPr/>
        <p:txBody>
          <a:bodyPr/>
          <a:lstStyle/>
          <a:p>
            <a:fld id="{84A11A3F-D10C-41EA-9CA5-2B328330AF69}" type="slidenum">
              <a:rPr lang="en-US" smtClean="0"/>
              <a:t>‹#›</a:t>
            </a:fld>
            <a:endParaRPr lang="en-US" dirty="0"/>
          </a:p>
        </p:txBody>
      </p:sp>
    </p:spTree>
    <p:extLst>
      <p:ext uri="{BB962C8B-B14F-4D97-AF65-F5344CB8AC3E}">
        <p14:creationId xmlns:p14="http://schemas.microsoft.com/office/powerpoint/2010/main" val="101671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E9D2B-F92F-4CEA-82D0-D7A92DECA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87CCE-7F79-420D-9D44-F4C3CEC7D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8EFAC-8A55-4236-A4DE-9C192EE5C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AD35-5E09-4E61-BB86-6D9997BEDB7E}" type="datetimeFigureOut">
              <a:rPr lang="en-US" smtClean="0"/>
              <a:t>10/21/2021</a:t>
            </a:fld>
            <a:endParaRPr lang="en-US" dirty="0"/>
          </a:p>
        </p:txBody>
      </p:sp>
      <p:sp>
        <p:nvSpPr>
          <p:cNvPr id="5" name="Footer Placeholder 4">
            <a:extLst>
              <a:ext uri="{FF2B5EF4-FFF2-40B4-BE49-F238E27FC236}">
                <a16:creationId xmlns:a16="http://schemas.microsoft.com/office/drawing/2014/main" id="{02FC30C6-BEA3-4A7F-AA34-AC67C4116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475E51-008D-4406-BBB2-F9A2C74A6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11A3F-D10C-41EA-9CA5-2B328330AF69}" type="slidenum">
              <a:rPr lang="en-US" smtClean="0"/>
              <a:t>‹#›</a:t>
            </a:fld>
            <a:endParaRPr lang="en-US" dirty="0"/>
          </a:p>
        </p:txBody>
      </p:sp>
    </p:spTree>
    <p:extLst>
      <p:ext uri="{BB962C8B-B14F-4D97-AF65-F5344CB8AC3E}">
        <p14:creationId xmlns:p14="http://schemas.microsoft.com/office/powerpoint/2010/main" val="383768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ncer.org/"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CBA76EA-3426-CD46-8836-A269D6215002}"/>
              </a:ext>
            </a:extLst>
          </p:cNvPr>
          <p:cNvSpPr txBox="1">
            <a:spLocks/>
          </p:cNvSpPr>
          <p:nvPr/>
        </p:nvSpPr>
        <p:spPr>
          <a:xfrm>
            <a:off x="1524000" y="3875492"/>
            <a:ext cx="9144000" cy="193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b="1" dirty="0">
                <a:latin typeface="Avenir Next LT Pro" panose="020B0504020202020204" pitchFamily="34" charset="77"/>
              </a:rPr>
            </a:br>
            <a:r>
              <a:rPr lang="en-US" sz="2800" b="1" dirty="0">
                <a:solidFill>
                  <a:srgbClr val="0A4A8E"/>
                </a:solidFill>
                <a:latin typeface="Avenir Next LT Pro"/>
                <a:cs typeface="Calibri Light"/>
              </a:rPr>
              <a:t>CARING FOR SOMEONE WITH CANCER</a:t>
            </a:r>
          </a:p>
        </p:txBody>
      </p:sp>
      <p:sp>
        <p:nvSpPr>
          <p:cNvPr id="12" name="Subtitle 2">
            <a:extLst>
              <a:ext uri="{FF2B5EF4-FFF2-40B4-BE49-F238E27FC236}">
                <a16:creationId xmlns:a16="http://schemas.microsoft.com/office/drawing/2014/main" id="{DBD1A134-6B74-0142-9EAC-09DD26FE0E82}"/>
              </a:ext>
            </a:extLst>
          </p:cNvPr>
          <p:cNvSpPr txBox="1">
            <a:spLocks/>
          </p:cNvSpPr>
          <p:nvPr/>
        </p:nvSpPr>
        <p:spPr>
          <a:xfrm>
            <a:off x="3770852" y="5471777"/>
            <a:ext cx="4650297" cy="9861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venirNext LT Pro"/>
              </a:rPr>
              <a:t>AGENT NAME</a:t>
            </a:r>
            <a:endParaRPr lang="en-US" dirty="0">
              <a:latin typeface="Calibri" panose="020F0502020204030204"/>
              <a:cs typeface="Calibri" panose="020F0502020204030204"/>
            </a:endParaRPr>
          </a:p>
          <a:p>
            <a:pPr marL="0" indent="0" algn="ctr">
              <a:buNone/>
            </a:pPr>
            <a:r>
              <a:rPr lang="en-US" sz="2400" dirty="0">
                <a:latin typeface="AvenirNext LT Pro"/>
              </a:rPr>
              <a:t>DATE</a:t>
            </a:r>
          </a:p>
        </p:txBody>
      </p:sp>
    </p:spTree>
    <p:extLst>
      <p:ext uri="{BB962C8B-B14F-4D97-AF65-F5344CB8AC3E}">
        <p14:creationId xmlns:p14="http://schemas.microsoft.com/office/powerpoint/2010/main" val="38211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0A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74FAD1-4CF0-4564-A32F-CD73752F2709}"/>
              </a:ext>
            </a:extLst>
          </p:cNvPr>
          <p:cNvSpPr>
            <a:spLocks noGrp="1"/>
          </p:cNvSpPr>
          <p:nvPr>
            <p:ph type="title"/>
          </p:nvPr>
        </p:nvSpPr>
        <p:spPr>
          <a:xfrm>
            <a:off x="524256" y="4767072"/>
            <a:ext cx="6594189" cy="1625210"/>
          </a:xfrm>
        </p:spPr>
        <p:txBody>
          <a:bodyPr>
            <a:normAutofit/>
          </a:bodyPr>
          <a:lstStyle/>
          <a:p>
            <a:pPr algn="r"/>
            <a:r>
              <a:rPr lang="en-US" b="1" dirty="0">
                <a:solidFill>
                  <a:schemeClr val="bg1"/>
                </a:solidFill>
                <a:latin typeface="Avenir Next LT Pro" panose="020B0504020202020204" pitchFamily="34" charset="77"/>
              </a:rPr>
              <a:t>BE EMPATHETIC</a:t>
            </a:r>
          </a:p>
        </p:txBody>
      </p:sp>
      <p:pic>
        <p:nvPicPr>
          <p:cNvPr id="5" name="Picture 4">
            <a:extLst>
              <a:ext uri="{FF2B5EF4-FFF2-40B4-BE49-F238E27FC236}">
                <a16:creationId xmlns:a16="http://schemas.microsoft.com/office/drawing/2014/main" id="{631DCA9B-D7A0-4904-8E42-419BFCE84F06}"/>
              </a:ext>
            </a:extLst>
          </p:cNvPr>
          <p:cNvPicPr>
            <a:picLocks noChangeAspect="1"/>
          </p:cNvPicPr>
          <p:nvPr/>
        </p:nvPicPr>
        <p:blipFill rotWithShape="1">
          <a:blip r:embed="rId3">
            <a:extLst>
              <a:ext uri="{28A0092B-C50C-407E-A947-70E740481C1C}">
                <a14:useLocalDpi xmlns:a14="http://schemas.microsoft.com/office/drawing/2010/main" val="0"/>
              </a:ext>
            </a:extLst>
          </a:blip>
          <a:srcRect t="1522" b="11212"/>
          <a:stretch/>
        </p:blipFill>
        <p:spPr>
          <a:xfrm>
            <a:off x="327545" y="321732"/>
            <a:ext cx="7058307" cy="410628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0A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748586-3A16-4912-980C-DFF8D76B3B46}"/>
              </a:ext>
            </a:extLst>
          </p:cNvPr>
          <p:cNvSpPr>
            <a:spLocks noGrp="1"/>
          </p:cNvSpPr>
          <p:nvPr>
            <p:ph idx="1"/>
          </p:nvPr>
        </p:nvSpPr>
        <p:spPr>
          <a:xfrm>
            <a:off x="7611104" y="321732"/>
            <a:ext cx="4111204" cy="6536268"/>
          </a:xfrm>
        </p:spPr>
        <p:txBody>
          <a:bodyPr anchor="ctr">
            <a:normAutofit/>
          </a:bodyPr>
          <a:lstStyle/>
          <a:p>
            <a:pPr>
              <a:lnSpc>
                <a:spcPct val="100000"/>
              </a:lnSpc>
            </a:pPr>
            <a:r>
              <a:rPr lang="en-US" sz="2600" dirty="0">
                <a:solidFill>
                  <a:srgbClr val="FFFFFF"/>
                </a:solidFill>
                <a:latin typeface="AvenirNext LT Pro" panose="020B0504020202020204" pitchFamily="34" charset="77"/>
              </a:rPr>
              <a:t>Think before you speak</a:t>
            </a:r>
          </a:p>
          <a:p>
            <a:pPr lvl="1">
              <a:lnSpc>
                <a:spcPct val="100000"/>
              </a:lnSpc>
            </a:pPr>
            <a:r>
              <a:rPr lang="en-US" sz="2600" dirty="0">
                <a:solidFill>
                  <a:srgbClr val="FFFFFF"/>
                </a:solidFill>
                <a:latin typeface="AvenirNext LT Pro" panose="020B0504020202020204" pitchFamily="34" charset="77"/>
              </a:rPr>
              <a:t>Process your own feelings and emotions about the cancer, diagnosis, treatment, side effects, etc., first</a:t>
            </a:r>
          </a:p>
          <a:p>
            <a:pPr lvl="1">
              <a:lnSpc>
                <a:spcPct val="100000"/>
              </a:lnSpc>
            </a:pPr>
            <a:r>
              <a:rPr lang="en-US" sz="2600" dirty="0">
                <a:solidFill>
                  <a:srgbClr val="FFFFFF"/>
                </a:solidFill>
                <a:latin typeface="AvenirNext LT Pro" panose="020B0504020202020204" pitchFamily="34" charset="77"/>
              </a:rPr>
              <a:t>Think about walking in your loved one’s shoes</a:t>
            </a:r>
          </a:p>
          <a:p>
            <a:pPr>
              <a:lnSpc>
                <a:spcPct val="100000"/>
              </a:lnSpc>
            </a:pPr>
            <a:r>
              <a:rPr lang="en-US" sz="2600" dirty="0">
                <a:solidFill>
                  <a:srgbClr val="FFFFFF"/>
                </a:solidFill>
                <a:latin typeface="AvenirNext LT Pro" panose="020B0504020202020204" pitchFamily="34" charset="77"/>
              </a:rPr>
              <a:t>Instead of focusing on the cancer, start a visit with: “It’s good to see you.”</a:t>
            </a:r>
          </a:p>
          <a:p>
            <a:pPr marL="0" indent="0">
              <a:buNone/>
            </a:pPr>
            <a:endParaRPr lang="en-US" sz="2000" dirty="0">
              <a:solidFill>
                <a:srgbClr val="FFFFFF"/>
              </a:solidFill>
            </a:endParaRPr>
          </a:p>
        </p:txBody>
      </p:sp>
    </p:spTree>
    <p:extLst>
      <p:ext uri="{BB962C8B-B14F-4D97-AF65-F5344CB8AC3E}">
        <p14:creationId xmlns:p14="http://schemas.microsoft.com/office/powerpoint/2010/main" val="74220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8204-1629-45DE-BC2C-1282F747610B}"/>
              </a:ext>
            </a:extLst>
          </p:cNvPr>
          <p:cNvSpPr>
            <a:spLocks noGrp="1"/>
          </p:cNvSpPr>
          <p:nvPr>
            <p:ph type="title"/>
          </p:nvPr>
        </p:nvSpPr>
        <p:spPr>
          <a:xfrm>
            <a:off x="190495" y="-629587"/>
            <a:ext cx="9129010" cy="1645605"/>
          </a:xfrm>
        </p:spPr>
        <p:txBody>
          <a:bodyPr anchor="b">
            <a:normAutofit/>
          </a:bodyPr>
          <a:lstStyle/>
          <a:p>
            <a:r>
              <a:rPr lang="en-US" b="1" dirty="0">
                <a:solidFill>
                  <a:srgbClr val="0A4A8E"/>
                </a:solidFill>
                <a:latin typeface="Avenir Next LT Pro" panose="020B0504020202020204" pitchFamily="34" charset="77"/>
              </a:rPr>
              <a:t>TAKE CARE OF YOURSELF</a:t>
            </a:r>
          </a:p>
        </p:txBody>
      </p:sp>
      <p:pic>
        <p:nvPicPr>
          <p:cNvPr id="5" name="Picture 4">
            <a:extLst>
              <a:ext uri="{FF2B5EF4-FFF2-40B4-BE49-F238E27FC236}">
                <a16:creationId xmlns:a16="http://schemas.microsoft.com/office/drawing/2014/main" id="{BB2B6EB3-3C7E-4688-8FBB-646E517A3930}"/>
              </a:ext>
            </a:extLst>
          </p:cNvPr>
          <p:cNvPicPr>
            <a:picLocks noChangeAspect="1"/>
          </p:cNvPicPr>
          <p:nvPr/>
        </p:nvPicPr>
        <p:blipFill rotWithShape="1">
          <a:blip r:embed="rId3">
            <a:extLst>
              <a:ext uri="{28A0092B-C50C-407E-A947-70E740481C1C}">
                <a14:useLocalDpi xmlns:a14="http://schemas.microsoft.com/office/drawing/2010/main" val="0"/>
              </a:ext>
            </a:extLst>
          </a:blip>
          <a:srcRect l="24727" r="30836"/>
          <a:stretch/>
        </p:blipFill>
        <p:spPr>
          <a:xfrm>
            <a:off x="7615003" y="-14470"/>
            <a:ext cx="4576997" cy="6872469"/>
          </a:xfrm>
          <a:prstGeom prst="rect">
            <a:avLst/>
          </a:prstGeom>
          <a:effectLst/>
        </p:spPr>
      </p:pic>
      <p:sp>
        <p:nvSpPr>
          <p:cNvPr id="3" name="Content Placeholder 2">
            <a:extLst>
              <a:ext uri="{FF2B5EF4-FFF2-40B4-BE49-F238E27FC236}">
                <a16:creationId xmlns:a16="http://schemas.microsoft.com/office/drawing/2014/main" id="{7BB59864-05BF-49F1-B172-176B6A178A15}"/>
              </a:ext>
            </a:extLst>
          </p:cNvPr>
          <p:cNvSpPr>
            <a:spLocks noGrp="1"/>
          </p:cNvSpPr>
          <p:nvPr>
            <p:ph idx="1"/>
          </p:nvPr>
        </p:nvSpPr>
        <p:spPr>
          <a:xfrm>
            <a:off x="345122" y="1199213"/>
            <a:ext cx="6876799" cy="5474121"/>
          </a:xfrm>
        </p:spPr>
        <p:txBody>
          <a:bodyPr>
            <a:normAutofit/>
          </a:bodyPr>
          <a:lstStyle/>
          <a:p>
            <a:r>
              <a:rPr lang="en-US" sz="2400" dirty="0">
                <a:latin typeface="AvenirNext LT Pro" panose="020B0504020202020204" pitchFamily="34" charset="77"/>
              </a:rPr>
              <a:t>On good days, you will feel good as a caregiver; you will know you have done well!</a:t>
            </a:r>
          </a:p>
          <a:p>
            <a:r>
              <a:rPr lang="en-US" sz="2400" dirty="0">
                <a:latin typeface="AvenirNext LT Pro" panose="020B0504020202020204" pitchFamily="34" charset="77"/>
              </a:rPr>
              <a:t>On bad days you may feel like giving up — THIS IS NORMAL. </a:t>
            </a:r>
          </a:p>
          <a:p>
            <a:r>
              <a:rPr lang="en-US" sz="2400" dirty="0">
                <a:latin typeface="AvenirNext LT Pro" panose="020B0504020202020204" pitchFamily="34" charset="77"/>
              </a:rPr>
              <a:t>Seek professional help if you start feeling overwhelmed or see these signs:</a:t>
            </a:r>
          </a:p>
          <a:p>
            <a:pPr lvl="1">
              <a:buFont typeface="Calibri" panose="020F0502020204030204" pitchFamily="34" charset="0"/>
              <a:buChar char="-"/>
            </a:pPr>
            <a:r>
              <a:rPr lang="en-US" dirty="0">
                <a:latin typeface="AvenirNext LT Pro" panose="020B0504020202020204" pitchFamily="34" charset="77"/>
              </a:rPr>
              <a:t>Feeling depressed, physically sick, or hopeless</a:t>
            </a:r>
          </a:p>
          <a:p>
            <a:pPr lvl="1">
              <a:buFont typeface="Calibri" panose="020F0502020204030204" pitchFamily="34" charset="0"/>
              <a:buChar char="-"/>
            </a:pPr>
            <a:r>
              <a:rPr lang="en-US" dirty="0">
                <a:latin typeface="AvenirNext LT Pro" panose="020B0504020202020204" pitchFamily="34" charset="77"/>
              </a:rPr>
              <a:t>Feeling like hurting yourself or your loved one</a:t>
            </a:r>
          </a:p>
          <a:p>
            <a:pPr lvl="1">
              <a:buFont typeface="Calibri" panose="020F0502020204030204" pitchFamily="34" charset="0"/>
              <a:buChar char="-"/>
            </a:pPr>
            <a:r>
              <a:rPr lang="en-US" dirty="0">
                <a:latin typeface="AvenirNext LT Pro" panose="020B0504020202020204" pitchFamily="34" charset="77"/>
              </a:rPr>
              <a:t>Yelling at your loved one</a:t>
            </a:r>
          </a:p>
          <a:p>
            <a:pPr lvl="1">
              <a:buFont typeface="Calibri" panose="020F0502020204030204" pitchFamily="34" charset="0"/>
              <a:buChar char="-"/>
            </a:pPr>
            <a:r>
              <a:rPr lang="en-US" dirty="0">
                <a:latin typeface="AvenirNext LT Pro" panose="020B0504020202020204" pitchFamily="34" charset="77"/>
              </a:rPr>
              <a:t>Depending on alcohol and drugs</a:t>
            </a:r>
          </a:p>
          <a:p>
            <a:pPr lvl="1">
              <a:buFont typeface="Calibri" panose="020F0502020204030204" pitchFamily="34" charset="0"/>
              <a:buChar char="-"/>
            </a:pPr>
            <a:r>
              <a:rPr lang="en-US" dirty="0">
                <a:latin typeface="AvenirNext LT Pro" panose="020B0504020202020204" pitchFamily="34" charset="77"/>
              </a:rPr>
              <a:t>Fighting with your family </a:t>
            </a:r>
          </a:p>
          <a:p>
            <a:pPr lvl="1">
              <a:buFont typeface="Calibri" panose="020F0502020204030204" pitchFamily="34" charset="0"/>
              <a:buChar char="-"/>
            </a:pPr>
            <a:r>
              <a:rPr lang="en-US" dirty="0">
                <a:latin typeface="AvenirNext LT Pro" panose="020B0504020202020204" pitchFamily="34" charset="77"/>
              </a:rPr>
              <a:t>Neglecting your own health or hygiene </a:t>
            </a:r>
          </a:p>
          <a:p>
            <a:endParaRPr lang="en-US" sz="2000" dirty="0"/>
          </a:p>
        </p:txBody>
      </p:sp>
    </p:spTree>
    <p:extLst>
      <p:ext uri="{BB962C8B-B14F-4D97-AF65-F5344CB8AC3E}">
        <p14:creationId xmlns:p14="http://schemas.microsoft.com/office/powerpoint/2010/main" val="419181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9916D-983A-45BB-ABC3-33DAFFCC1783}"/>
              </a:ext>
            </a:extLst>
          </p:cNvPr>
          <p:cNvPicPr>
            <a:picLocks noChangeAspect="1"/>
          </p:cNvPicPr>
          <p:nvPr/>
        </p:nvPicPr>
        <p:blipFill rotWithShape="1">
          <a:blip r:embed="rId3">
            <a:extLst>
              <a:ext uri="{28A0092B-C50C-407E-A947-70E740481C1C}">
                <a14:useLocalDpi xmlns:a14="http://schemas.microsoft.com/office/drawing/2010/main" val="0"/>
              </a:ext>
            </a:extLst>
          </a:blip>
          <a:srcRect l="13351" r="26674"/>
          <a:stretch/>
        </p:blipFill>
        <p:spPr>
          <a:xfrm>
            <a:off x="6700603" y="0"/>
            <a:ext cx="5621312" cy="6858000"/>
          </a:xfrm>
          <a:prstGeom prst="rect">
            <a:avLst/>
          </a:prstGeom>
        </p:spPr>
      </p:pic>
      <p:sp>
        <p:nvSpPr>
          <p:cNvPr id="2" name="Title 1">
            <a:extLst>
              <a:ext uri="{FF2B5EF4-FFF2-40B4-BE49-F238E27FC236}">
                <a16:creationId xmlns:a16="http://schemas.microsoft.com/office/drawing/2014/main" id="{2133D74C-8C8B-4295-B73F-1A774AEB1643}"/>
              </a:ext>
            </a:extLst>
          </p:cNvPr>
          <p:cNvSpPr>
            <a:spLocks noGrp="1"/>
          </p:cNvSpPr>
          <p:nvPr>
            <p:ph type="title"/>
          </p:nvPr>
        </p:nvSpPr>
        <p:spPr>
          <a:xfrm>
            <a:off x="438151" y="178581"/>
            <a:ext cx="5657848" cy="1548099"/>
          </a:xfrm>
        </p:spPr>
        <p:txBody>
          <a:bodyPr>
            <a:normAutofit/>
          </a:bodyPr>
          <a:lstStyle/>
          <a:p>
            <a:r>
              <a:rPr lang="en-US" b="1" dirty="0">
                <a:solidFill>
                  <a:srgbClr val="0A4A8E"/>
                </a:solidFill>
                <a:latin typeface="Avenir Next LT Pro" panose="020B0504020202020204" pitchFamily="34" charset="77"/>
              </a:rPr>
              <a:t>TAKE CARE OF YOURSELF, CONT.</a:t>
            </a:r>
          </a:p>
        </p:txBody>
      </p:sp>
      <p:sp>
        <p:nvSpPr>
          <p:cNvPr id="3" name="Content Placeholder 2">
            <a:extLst>
              <a:ext uri="{FF2B5EF4-FFF2-40B4-BE49-F238E27FC236}">
                <a16:creationId xmlns:a16="http://schemas.microsoft.com/office/drawing/2014/main" id="{1761303C-012B-4DA3-80D2-E1A0A56ADB89}"/>
              </a:ext>
            </a:extLst>
          </p:cNvPr>
          <p:cNvSpPr>
            <a:spLocks noGrp="1"/>
          </p:cNvSpPr>
          <p:nvPr>
            <p:ph idx="1"/>
          </p:nvPr>
        </p:nvSpPr>
        <p:spPr>
          <a:xfrm>
            <a:off x="438151" y="1576778"/>
            <a:ext cx="6262452" cy="5086350"/>
          </a:xfrm>
        </p:spPr>
        <p:txBody>
          <a:bodyPr anchor="ctr">
            <a:noAutofit/>
          </a:bodyPr>
          <a:lstStyle/>
          <a:p>
            <a:pPr lvl="0"/>
            <a:r>
              <a:rPr lang="en-US" sz="2700" dirty="0">
                <a:solidFill>
                  <a:srgbClr val="000000"/>
                </a:solidFill>
                <a:latin typeface="AvenirNext LT Pro" panose="020B0504020202020204" pitchFamily="34" charset="77"/>
              </a:rPr>
              <a:t>Get involved</a:t>
            </a:r>
          </a:p>
          <a:p>
            <a:pPr lvl="0"/>
            <a:r>
              <a:rPr lang="en-US" sz="2700" dirty="0">
                <a:solidFill>
                  <a:srgbClr val="000000"/>
                </a:solidFill>
                <a:latin typeface="AvenirNext LT Pro" panose="020B0504020202020204" pitchFamily="34" charset="77"/>
              </a:rPr>
              <a:t>Be physically active</a:t>
            </a:r>
          </a:p>
          <a:p>
            <a:pPr lvl="0"/>
            <a:r>
              <a:rPr lang="en-US" sz="2700" dirty="0">
                <a:solidFill>
                  <a:srgbClr val="000000"/>
                </a:solidFill>
                <a:latin typeface="AvenirNext LT Pro" panose="020B0504020202020204" pitchFamily="34" charset="77"/>
              </a:rPr>
              <a:t>Eat healthy</a:t>
            </a:r>
          </a:p>
          <a:p>
            <a:pPr lvl="0"/>
            <a:r>
              <a:rPr lang="en-US" sz="2700" dirty="0">
                <a:solidFill>
                  <a:srgbClr val="000000"/>
                </a:solidFill>
                <a:latin typeface="AvenirNext LT Pro" panose="020B0504020202020204" pitchFamily="34" charset="77"/>
              </a:rPr>
              <a:t>Take 10 minutes for “me” time</a:t>
            </a:r>
          </a:p>
          <a:p>
            <a:pPr lvl="0"/>
            <a:r>
              <a:rPr lang="en-US" sz="2700" dirty="0">
                <a:solidFill>
                  <a:srgbClr val="000000"/>
                </a:solidFill>
                <a:latin typeface="AvenirNext LT Pro" panose="020B0504020202020204" pitchFamily="34" charset="77"/>
              </a:rPr>
              <a:t>Identify a sense of purpose </a:t>
            </a:r>
          </a:p>
          <a:p>
            <a:pPr lvl="0"/>
            <a:r>
              <a:rPr lang="en-US" sz="2700" dirty="0">
                <a:solidFill>
                  <a:srgbClr val="000000"/>
                </a:solidFill>
                <a:latin typeface="AvenirNext LT Pro" panose="020B0504020202020204" pitchFamily="34" charset="77"/>
              </a:rPr>
              <a:t>Engage in an activity that makes you feel good or relaxed</a:t>
            </a:r>
          </a:p>
          <a:p>
            <a:pPr lvl="0"/>
            <a:r>
              <a:rPr lang="en-US" sz="2700" dirty="0">
                <a:solidFill>
                  <a:srgbClr val="000000"/>
                </a:solidFill>
                <a:latin typeface="AvenirNext LT Pro" panose="020B0504020202020204" pitchFamily="34" charset="77"/>
              </a:rPr>
              <a:t>Set limits on what you can do, and ask for help for what you can’t do</a:t>
            </a:r>
          </a:p>
          <a:p>
            <a:r>
              <a:rPr lang="en-US" sz="2700" dirty="0">
                <a:solidFill>
                  <a:srgbClr val="000000"/>
                </a:solidFill>
                <a:latin typeface="AvenirNext LT Pro" panose="020B0504020202020204" pitchFamily="34" charset="77"/>
              </a:rPr>
              <a:t>Seek help from a mental health professional </a:t>
            </a:r>
          </a:p>
        </p:txBody>
      </p:sp>
    </p:spTree>
    <p:extLst>
      <p:ext uri="{BB962C8B-B14F-4D97-AF65-F5344CB8AC3E}">
        <p14:creationId xmlns:p14="http://schemas.microsoft.com/office/powerpoint/2010/main" val="278588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29FE-D7D9-444C-B497-8F06F4380653}"/>
              </a:ext>
            </a:extLst>
          </p:cNvPr>
          <p:cNvSpPr>
            <a:spLocks noGrp="1"/>
          </p:cNvSpPr>
          <p:nvPr>
            <p:ph type="title"/>
          </p:nvPr>
        </p:nvSpPr>
        <p:spPr>
          <a:xfrm>
            <a:off x="381000" y="-54352"/>
            <a:ext cx="10515600" cy="1325563"/>
          </a:xfrm>
        </p:spPr>
        <p:txBody>
          <a:bodyPr/>
          <a:lstStyle/>
          <a:p>
            <a:r>
              <a:rPr lang="en-US" b="1" dirty="0">
                <a:solidFill>
                  <a:srgbClr val="0A4A8E"/>
                </a:solidFill>
                <a:latin typeface="Avenir Next LT Pro" panose="020B0504020202020204" pitchFamily="34" charset="77"/>
              </a:rPr>
              <a:t>TURN PAIN INTO GAIN</a:t>
            </a:r>
          </a:p>
        </p:txBody>
      </p:sp>
      <p:sp>
        <p:nvSpPr>
          <p:cNvPr id="6" name="Text Placeholder 5">
            <a:extLst>
              <a:ext uri="{FF2B5EF4-FFF2-40B4-BE49-F238E27FC236}">
                <a16:creationId xmlns:a16="http://schemas.microsoft.com/office/drawing/2014/main" id="{3BB22872-1362-4835-A7AF-88915B7A993D}"/>
              </a:ext>
            </a:extLst>
          </p:cNvPr>
          <p:cNvSpPr>
            <a:spLocks noGrp="1"/>
          </p:cNvSpPr>
          <p:nvPr>
            <p:ph type="body" idx="1"/>
          </p:nvPr>
        </p:nvSpPr>
        <p:spPr>
          <a:xfrm>
            <a:off x="382588" y="693999"/>
            <a:ext cx="5157787" cy="823912"/>
          </a:xfrm>
        </p:spPr>
        <p:txBody>
          <a:bodyPr>
            <a:normAutofit/>
          </a:bodyPr>
          <a:lstStyle/>
          <a:p>
            <a:r>
              <a:rPr lang="en-US" sz="2200" dirty="0">
                <a:latin typeface="Avenir Next LT Pro" panose="020B0504020202020204" pitchFamily="34" charset="77"/>
              </a:rPr>
              <a:t>Caregiver Pains</a:t>
            </a:r>
          </a:p>
        </p:txBody>
      </p:sp>
      <p:sp>
        <p:nvSpPr>
          <p:cNvPr id="7" name="Content Placeholder 6">
            <a:extLst>
              <a:ext uri="{FF2B5EF4-FFF2-40B4-BE49-F238E27FC236}">
                <a16:creationId xmlns:a16="http://schemas.microsoft.com/office/drawing/2014/main" id="{4960A12A-A9DA-42C7-B58B-4C5BEB4CE5A8}"/>
              </a:ext>
            </a:extLst>
          </p:cNvPr>
          <p:cNvSpPr>
            <a:spLocks noGrp="1"/>
          </p:cNvSpPr>
          <p:nvPr>
            <p:ph sz="half" idx="2"/>
          </p:nvPr>
        </p:nvSpPr>
        <p:spPr>
          <a:xfrm>
            <a:off x="381000" y="1517911"/>
            <a:ext cx="5929859" cy="5435028"/>
          </a:xfrm>
        </p:spPr>
        <p:txBody>
          <a:bodyPr>
            <a:normAutofit fontScale="25000" lnSpcReduction="20000"/>
          </a:bodyPr>
          <a:lstStyle/>
          <a:p>
            <a:pPr lvl="0">
              <a:lnSpc>
                <a:spcPts val="2140"/>
              </a:lnSpc>
            </a:pPr>
            <a:r>
              <a:rPr lang="en-US" sz="8000" dirty="0">
                <a:latin typeface="AvenirNext LT Pro" panose="020B0504020202020204" pitchFamily="34" charset="77"/>
              </a:rPr>
              <a:t>Feeling unprepared </a:t>
            </a:r>
          </a:p>
          <a:p>
            <a:pPr lvl="0">
              <a:lnSpc>
                <a:spcPts val="2140"/>
              </a:lnSpc>
            </a:pPr>
            <a:r>
              <a:rPr lang="en-US" sz="8000" dirty="0">
                <a:latin typeface="AvenirNext LT Pro" panose="020B0504020202020204" pitchFamily="34" charset="77"/>
              </a:rPr>
              <a:t>Physical and emotional symptoms</a:t>
            </a:r>
          </a:p>
          <a:p>
            <a:pPr lvl="0">
              <a:lnSpc>
                <a:spcPts val="2140"/>
              </a:lnSpc>
            </a:pPr>
            <a:r>
              <a:rPr lang="en-US" sz="8000" dirty="0">
                <a:latin typeface="AvenirNext LT Pro" panose="020B0504020202020204" pitchFamily="34" charset="77"/>
              </a:rPr>
              <a:t>Depression </a:t>
            </a:r>
          </a:p>
          <a:p>
            <a:pPr lvl="0">
              <a:lnSpc>
                <a:spcPts val="2140"/>
              </a:lnSpc>
            </a:pPr>
            <a:r>
              <a:rPr lang="en-US" sz="8000" dirty="0">
                <a:latin typeface="AvenirNext LT Pro" panose="020B0504020202020204" pitchFamily="34" charset="77"/>
              </a:rPr>
              <a:t>Feeling guilty or trapped</a:t>
            </a:r>
          </a:p>
          <a:p>
            <a:pPr lvl="0">
              <a:lnSpc>
                <a:spcPts val="2140"/>
              </a:lnSpc>
            </a:pPr>
            <a:r>
              <a:rPr lang="en-US" sz="8000" dirty="0">
                <a:latin typeface="AvenirNext LT Pro" panose="020B0504020202020204" pitchFamily="34" charset="77"/>
              </a:rPr>
              <a:t>Time conflicts </a:t>
            </a:r>
          </a:p>
          <a:p>
            <a:pPr lvl="0">
              <a:lnSpc>
                <a:spcPts val="2140"/>
              </a:lnSpc>
            </a:pPr>
            <a:r>
              <a:rPr lang="en-US" sz="8000" dirty="0">
                <a:latin typeface="AvenirNext LT Pro" panose="020B0504020202020204" pitchFamily="34" charset="77"/>
              </a:rPr>
              <a:t>Neglecting family responsibilities  </a:t>
            </a:r>
          </a:p>
          <a:p>
            <a:pPr lvl="0">
              <a:lnSpc>
                <a:spcPts val="2140"/>
              </a:lnSpc>
            </a:pPr>
            <a:r>
              <a:rPr lang="en-US" sz="8000" dirty="0">
                <a:latin typeface="AvenirNext LT Pro" panose="020B0504020202020204" pitchFamily="34" charset="77"/>
              </a:rPr>
              <a:t>Uncertain future, including unexpected and unwanted lifestyle changes</a:t>
            </a:r>
          </a:p>
          <a:p>
            <a:pPr lvl="0">
              <a:lnSpc>
                <a:spcPts val="2140"/>
              </a:lnSpc>
            </a:pPr>
            <a:r>
              <a:rPr lang="en-US" sz="8000" dirty="0">
                <a:latin typeface="AvenirNext LT Pro" panose="020B0504020202020204" pitchFamily="34" charset="77"/>
              </a:rPr>
              <a:t>Seeing a loved one in pain</a:t>
            </a:r>
          </a:p>
          <a:p>
            <a:pPr lvl="0">
              <a:lnSpc>
                <a:spcPts val="2140"/>
              </a:lnSpc>
            </a:pPr>
            <a:r>
              <a:rPr lang="en-US" sz="8000" dirty="0">
                <a:latin typeface="AvenirNext LT Pro" panose="020B0504020202020204" pitchFamily="34" charset="77"/>
              </a:rPr>
              <a:t>Making stressful medical decisions  </a:t>
            </a:r>
          </a:p>
          <a:p>
            <a:pPr lvl="0">
              <a:lnSpc>
                <a:spcPts val="2140"/>
              </a:lnSpc>
            </a:pPr>
            <a:r>
              <a:rPr lang="en-US" sz="8000" dirty="0">
                <a:latin typeface="AvenirNext LT Pro" panose="020B0504020202020204" pitchFamily="34" charset="77"/>
              </a:rPr>
              <a:t>Feeling you have to do it all </a:t>
            </a:r>
          </a:p>
          <a:p>
            <a:pPr lvl="0">
              <a:lnSpc>
                <a:spcPts val="2140"/>
              </a:lnSpc>
            </a:pPr>
            <a:r>
              <a:rPr lang="en-US" sz="8000" dirty="0">
                <a:latin typeface="AvenirNext LT Pro" panose="020B0504020202020204" pitchFamily="34" charset="77"/>
              </a:rPr>
              <a:t>Financial worries</a:t>
            </a:r>
          </a:p>
          <a:p>
            <a:pPr lvl="0">
              <a:lnSpc>
                <a:spcPts val="2140"/>
              </a:lnSpc>
            </a:pPr>
            <a:r>
              <a:rPr lang="en-US" sz="8000" dirty="0">
                <a:latin typeface="AvenirNext LT Pro" panose="020B0504020202020204" pitchFamily="34" charset="77"/>
              </a:rPr>
              <a:t>Guilt, fear, hopelessness, confusion, doubt, anger </a:t>
            </a:r>
          </a:p>
          <a:p>
            <a:pPr lvl="0">
              <a:lnSpc>
                <a:spcPct val="120000"/>
              </a:lnSpc>
            </a:pPr>
            <a:endParaRPr lang="en-US" sz="8000" dirty="0"/>
          </a:p>
          <a:p>
            <a:pPr lvl="0"/>
            <a:endParaRPr lang="en-US" dirty="0"/>
          </a:p>
        </p:txBody>
      </p:sp>
      <p:sp>
        <p:nvSpPr>
          <p:cNvPr id="8" name="Text Placeholder 7">
            <a:extLst>
              <a:ext uri="{FF2B5EF4-FFF2-40B4-BE49-F238E27FC236}">
                <a16:creationId xmlns:a16="http://schemas.microsoft.com/office/drawing/2014/main" id="{3A956785-513D-42DB-95F2-2A2D59231730}"/>
              </a:ext>
            </a:extLst>
          </p:cNvPr>
          <p:cNvSpPr>
            <a:spLocks noGrp="1"/>
          </p:cNvSpPr>
          <p:nvPr>
            <p:ph type="body" sz="quarter" idx="3"/>
          </p:nvPr>
        </p:nvSpPr>
        <p:spPr>
          <a:xfrm>
            <a:off x="6172200" y="617799"/>
            <a:ext cx="5183188" cy="823912"/>
          </a:xfrm>
        </p:spPr>
        <p:txBody>
          <a:bodyPr>
            <a:normAutofit/>
          </a:bodyPr>
          <a:lstStyle/>
          <a:p>
            <a:r>
              <a:rPr lang="en-US" sz="2200" dirty="0">
                <a:latin typeface="Avenir Next LT Pro" panose="020B0504020202020204" pitchFamily="34" charset="77"/>
              </a:rPr>
              <a:t>Caregiver Gains</a:t>
            </a:r>
          </a:p>
        </p:txBody>
      </p:sp>
      <p:sp>
        <p:nvSpPr>
          <p:cNvPr id="9" name="Content Placeholder 8">
            <a:extLst>
              <a:ext uri="{FF2B5EF4-FFF2-40B4-BE49-F238E27FC236}">
                <a16:creationId xmlns:a16="http://schemas.microsoft.com/office/drawing/2014/main" id="{6645B1AF-81C3-4C74-B9C0-1328B3DE26C1}"/>
              </a:ext>
            </a:extLst>
          </p:cNvPr>
          <p:cNvSpPr>
            <a:spLocks noGrp="1"/>
          </p:cNvSpPr>
          <p:nvPr>
            <p:ph sz="quarter" idx="4"/>
          </p:nvPr>
        </p:nvSpPr>
        <p:spPr>
          <a:xfrm>
            <a:off x="6172200" y="1517912"/>
            <a:ext cx="5700010" cy="4955343"/>
          </a:xfrm>
        </p:spPr>
        <p:txBody>
          <a:bodyPr>
            <a:normAutofit fontScale="25000" lnSpcReduction="20000"/>
          </a:bodyPr>
          <a:lstStyle/>
          <a:p>
            <a:pPr lvl="0">
              <a:lnSpc>
                <a:spcPct val="120000"/>
              </a:lnSpc>
            </a:pPr>
            <a:r>
              <a:rPr lang="en-US" sz="8000" dirty="0">
                <a:latin typeface="AvenirNext LT Pro" panose="020B0504020202020204" pitchFamily="34" charset="77"/>
              </a:rPr>
              <a:t>Establish new friends and relationships</a:t>
            </a:r>
          </a:p>
          <a:p>
            <a:pPr lvl="0">
              <a:lnSpc>
                <a:spcPct val="120000"/>
              </a:lnSpc>
            </a:pPr>
            <a:r>
              <a:rPr lang="en-US" sz="8000" dirty="0">
                <a:latin typeface="AvenirNext LT Pro" panose="020B0504020202020204" pitchFamily="34" charset="77"/>
              </a:rPr>
              <a:t>Draws families together at a time of need</a:t>
            </a:r>
          </a:p>
          <a:p>
            <a:pPr lvl="0">
              <a:lnSpc>
                <a:spcPct val="120000"/>
              </a:lnSpc>
            </a:pPr>
            <a:r>
              <a:rPr lang="en-US" sz="8000" dirty="0">
                <a:latin typeface="AvenirNext LT Pro" panose="020B0504020202020204" pitchFamily="34" charset="77"/>
              </a:rPr>
              <a:t>Find new meaning and enrichment in life</a:t>
            </a:r>
          </a:p>
          <a:p>
            <a:pPr lvl="0">
              <a:lnSpc>
                <a:spcPct val="120000"/>
              </a:lnSpc>
            </a:pPr>
            <a:r>
              <a:rPr lang="en-US" sz="8000" dirty="0">
                <a:latin typeface="AvenirNext LT Pro" panose="020B0504020202020204" pitchFamily="34" charset="77"/>
              </a:rPr>
              <a:t>Sense of pride </a:t>
            </a:r>
          </a:p>
          <a:p>
            <a:pPr lvl="0">
              <a:lnSpc>
                <a:spcPct val="120000"/>
              </a:lnSpc>
            </a:pPr>
            <a:r>
              <a:rPr lang="en-US" sz="8000" dirty="0">
                <a:latin typeface="AvenirNext LT Pro" panose="020B0504020202020204" pitchFamily="34" charset="77"/>
              </a:rPr>
              <a:t>Recognizing a sense of purpose</a:t>
            </a:r>
          </a:p>
          <a:p>
            <a:pPr lvl="0">
              <a:lnSpc>
                <a:spcPct val="120000"/>
              </a:lnSpc>
            </a:pPr>
            <a:r>
              <a:rPr lang="en-US" sz="8000" dirty="0">
                <a:latin typeface="AvenirNext LT Pro" panose="020B0504020202020204" pitchFamily="34" charset="77"/>
              </a:rPr>
              <a:t>Inner strength </a:t>
            </a:r>
          </a:p>
          <a:p>
            <a:pPr lvl="0">
              <a:lnSpc>
                <a:spcPct val="120000"/>
              </a:lnSpc>
            </a:pPr>
            <a:r>
              <a:rPr lang="en-US" sz="8000" dirty="0">
                <a:latin typeface="AvenirNext LT Pro" panose="020B0504020202020204" pitchFamily="34" charset="77"/>
              </a:rPr>
              <a:t>Deep sense of satisfaction and intrinsic reward</a:t>
            </a:r>
          </a:p>
          <a:p>
            <a:pPr lvl="0">
              <a:lnSpc>
                <a:spcPct val="120000"/>
              </a:lnSpc>
            </a:pPr>
            <a:r>
              <a:rPr lang="en-US" sz="8000" dirty="0">
                <a:latin typeface="AvenirNext LT Pro" panose="020B0504020202020204" pitchFamily="34" charset="77"/>
              </a:rPr>
              <a:t>Demonstrates care, devotion, love, respect</a:t>
            </a:r>
          </a:p>
          <a:p>
            <a:pPr>
              <a:lnSpc>
                <a:spcPct val="120000"/>
              </a:lnSpc>
            </a:pPr>
            <a:r>
              <a:rPr lang="en-US" sz="8000" dirty="0">
                <a:latin typeface="AvenirNext LT Pro" panose="020B0504020202020204" pitchFamily="34" charset="77"/>
              </a:rPr>
              <a:t>Feeling needed</a:t>
            </a:r>
          </a:p>
          <a:p>
            <a:pPr lvl="0"/>
            <a:endParaRPr lang="en-US" dirty="0"/>
          </a:p>
          <a:p>
            <a:endParaRPr lang="en-US" dirty="0"/>
          </a:p>
        </p:txBody>
      </p:sp>
    </p:spTree>
    <p:extLst>
      <p:ext uri="{BB962C8B-B14F-4D97-AF65-F5344CB8AC3E}">
        <p14:creationId xmlns:p14="http://schemas.microsoft.com/office/powerpoint/2010/main" val="283670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0A4A8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2DFFD426-FCE8-4806-BF52-D027845512F1}"/>
              </a:ext>
            </a:extLst>
          </p:cNvPr>
          <p:cNvSpPr>
            <a:spLocks noGrp="1"/>
          </p:cNvSpPr>
          <p:nvPr>
            <p:ph idx="1"/>
          </p:nvPr>
        </p:nvSpPr>
        <p:spPr>
          <a:xfrm>
            <a:off x="228525" y="414303"/>
            <a:ext cx="4197246" cy="5982316"/>
          </a:xfrm>
        </p:spPr>
        <p:txBody>
          <a:bodyPr>
            <a:normAutofit lnSpcReduction="10000"/>
          </a:bodyPr>
          <a:lstStyle/>
          <a:p>
            <a:pPr marL="0" indent="0">
              <a:lnSpc>
                <a:spcPct val="110000"/>
              </a:lnSpc>
              <a:buNone/>
            </a:pPr>
            <a:r>
              <a:rPr lang="en-US" dirty="0">
                <a:solidFill>
                  <a:schemeClr val="bg1"/>
                </a:solidFill>
                <a:latin typeface="Avenir Next LT Pro" panose="020B0504020202020204" pitchFamily="34" charset="77"/>
              </a:rPr>
              <a:t>The American Cancer Society has a lot more information that you might find helpful. Explore </a:t>
            </a:r>
            <a:r>
              <a:rPr lang="en-US" dirty="0">
                <a:solidFill>
                  <a:schemeClr val="bg1"/>
                </a:solidFill>
                <a:latin typeface="Avenir Next LT Pro" panose="020B0504020202020204" pitchFamily="34" charset="77"/>
                <a:hlinkClick r:id="rId2">
                  <a:extLst>
                    <a:ext uri="{A12FA001-AC4F-418D-AE19-62706E023703}">
                      <ahyp:hlinkClr xmlns:ahyp="http://schemas.microsoft.com/office/drawing/2018/hyperlinkcolor" val="tx"/>
                    </a:ext>
                  </a:extLst>
                </a:hlinkClick>
              </a:rPr>
              <a:t>www.cancer.org</a:t>
            </a:r>
            <a:r>
              <a:rPr lang="en-US" dirty="0">
                <a:solidFill>
                  <a:schemeClr val="bg1"/>
                </a:solidFill>
                <a:latin typeface="Avenir Next LT Pro" panose="020B0504020202020204" pitchFamily="34" charset="77"/>
              </a:rPr>
              <a:t> or call the National Cancer Information Center toll-free number, 1-800-227-2345. </a:t>
            </a:r>
          </a:p>
          <a:p>
            <a:pPr>
              <a:lnSpc>
                <a:spcPct val="110000"/>
              </a:lnSpc>
            </a:pPr>
            <a:endParaRPr lang="en-US" dirty="0">
              <a:solidFill>
                <a:schemeClr val="bg1"/>
              </a:solidFill>
              <a:latin typeface="Avenir Next LT Pro" panose="020B0504020202020204" pitchFamily="34" charset="77"/>
            </a:endParaRPr>
          </a:p>
          <a:p>
            <a:pPr marL="0" indent="0">
              <a:lnSpc>
                <a:spcPct val="110000"/>
              </a:lnSpc>
              <a:buNone/>
            </a:pPr>
            <a:r>
              <a:rPr lang="en-US" dirty="0">
                <a:solidFill>
                  <a:schemeClr val="bg1"/>
                </a:solidFill>
                <a:latin typeface="Avenir Next LT Pro" panose="020B0504020202020204" pitchFamily="34" charset="77"/>
              </a:rPr>
              <a:t>They are available to help you any time, day or night.</a:t>
            </a:r>
          </a:p>
        </p:txBody>
      </p:sp>
      <p:pic>
        <p:nvPicPr>
          <p:cNvPr id="9" name="Graphic 8">
            <a:extLst>
              <a:ext uri="{FF2B5EF4-FFF2-40B4-BE49-F238E27FC236}">
                <a16:creationId xmlns:a16="http://schemas.microsoft.com/office/drawing/2014/main" id="{1B9D79C1-F3A7-4FDB-BBB2-AFAF246875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2827" y="504497"/>
            <a:ext cx="6250769" cy="3750461"/>
          </a:xfrm>
          <a:prstGeom prst="rect">
            <a:avLst/>
          </a:prstGeom>
        </p:spPr>
      </p:pic>
      <p:sp>
        <p:nvSpPr>
          <p:cNvPr id="2" name="TextBox 1">
            <a:extLst>
              <a:ext uri="{FF2B5EF4-FFF2-40B4-BE49-F238E27FC236}">
                <a16:creationId xmlns:a16="http://schemas.microsoft.com/office/drawing/2014/main" id="{541C3147-781F-4A06-8FB1-4DFAAA15D1B8}"/>
              </a:ext>
            </a:extLst>
          </p:cNvPr>
          <p:cNvSpPr txBox="1"/>
          <p:nvPr/>
        </p:nvSpPr>
        <p:spPr>
          <a:xfrm>
            <a:off x="5272566" y="4461329"/>
            <a:ext cx="6284851" cy="2246769"/>
          </a:xfrm>
          <a:prstGeom prst="rect">
            <a:avLst/>
          </a:prstGeom>
          <a:noFill/>
        </p:spPr>
        <p:txBody>
          <a:bodyPr wrap="square" rtlCol="0">
            <a:spAutoFit/>
          </a:bodyPr>
          <a:lstStyle/>
          <a:p>
            <a:r>
              <a:rPr lang="en-US" sz="2800" dirty="0">
                <a:latin typeface="AvenirNext LT Pro" panose="020B0504020202020204" pitchFamily="34" charset="77"/>
              </a:rPr>
              <a:t>A support care video series is available to help with anything from self-care tips to training you in the physical care of your loved one. Visit </a:t>
            </a:r>
            <a:r>
              <a:rPr lang="en-US" sz="2800" u="sng" dirty="0">
                <a:latin typeface="AvenirNext LT Pro" panose="020B0504020202020204" pitchFamily="34" charset="77"/>
              </a:rPr>
              <a:t>cancer.org/caregivervideos </a:t>
            </a:r>
            <a:r>
              <a:rPr lang="en-US" sz="2800" dirty="0">
                <a:latin typeface="AvenirNext LT Pro" panose="020B0504020202020204" pitchFamily="34" charset="77"/>
              </a:rPr>
              <a:t>to watch.</a:t>
            </a:r>
          </a:p>
        </p:txBody>
      </p:sp>
    </p:spTree>
    <p:extLst>
      <p:ext uri="{BB962C8B-B14F-4D97-AF65-F5344CB8AC3E}">
        <p14:creationId xmlns:p14="http://schemas.microsoft.com/office/powerpoint/2010/main" val="409132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74BDC3-C9BA-974C-8F63-FA4FB13AF45F}"/>
              </a:ext>
            </a:extLst>
          </p:cNvPr>
          <p:cNvSpPr txBox="1">
            <a:spLocks/>
          </p:cNvSpPr>
          <p:nvPr/>
        </p:nvSpPr>
        <p:spPr>
          <a:xfrm>
            <a:off x="548741" y="2180652"/>
            <a:ext cx="11094515"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A4A8E"/>
                </a:solidFill>
                <a:latin typeface="Avenir Next LT Pro" panose="020B0504020202020204" pitchFamily="34" charset="77"/>
              </a:rPr>
              <a:t>QUESTIONS?</a:t>
            </a:r>
          </a:p>
        </p:txBody>
      </p:sp>
      <p:pic>
        <p:nvPicPr>
          <p:cNvPr id="5" name="Picture 4">
            <a:extLst>
              <a:ext uri="{FF2B5EF4-FFF2-40B4-BE49-F238E27FC236}">
                <a16:creationId xmlns:a16="http://schemas.microsoft.com/office/drawing/2014/main" id="{6B5A3A5B-7154-654A-8EBA-36DC79A428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67883" y="298449"/>
            <a:ext cx="3224117" cy="1458913"/>
          </a:xfrm>
          <a:prstGeom prst="rect">
            <a:avLst/>
          </a:prstGeom>
        </p:spPr>
      </p:pic>
    </p:spTree>
    <p:extLst>
      <p:ext uri="{BB962C8B-B14F-4D97-AF65-F5344CB8AC3E}">
        <p14:creationId xmlns:p14="http://schemas.microsoft.com/office/powerpoint/2010/main" val="6494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D43-E5DC-4CF4-8A20-A69FB3F7CDD0}"/>
              </a:ext>
            </a:extLst>
          </p:cNvPr>
          <p:cNvSpPr>
            <a:spLocks noGrp="1"/>
          </p:cNvSpPr>
          <p:nvPr>
            <p:ph type="title"/>
          </p:nvPr>
        </p:nvSpPr>
        <p:spPr>
          <a:xfrm>
            <a:off x="213476" y="-771787"/>
            <a:ext cx="12747515" cy="3350665"/>
          </a:xfrm>
        </p:spPr>
        <p:txBody>
          <a:bodyPr>
            <a:noAutofit/>
          </a:bodyPr>
          <a:lstStyle/>
          <a:p>
            <a:r>
              <a:rPr lang="en-US" sz="4000" b="1" dirty="0">
                <a:solidFill>
                  <a:srgbClr val="0A4A8E"/>
                </a:solidFill>
                <a:latin typeface="Avenir Next LT Pro" panose="020B0504020202020204" pitchFamily="34" charset="77"/>
              </a:rPr>
              <a:t>EDUCATE YOURSELF ABOUT THE DIAGNOSIS, TREATMENT AND SIDE EFFECTS</a:t>
            </a:r>
          </a:p>
        </p:txBody>
      </p:sp>
      <p:sp>
        <p:nvSpPr>
          <p:cNvPr id="3" name="Content Placeholder 2">
            <a:extLst>
              <a:ext uri="{FF2B5EF4-FFF2-40B4-BE49-F238E27FC236}">
                <a16:creationId xmlns:a16="http://schemas.microsoft.com/office/drawing/2014/main" id="{C6777525-31E3-4520-A418-BA3274A5A8C6}"/>
              </a:ext>
            </a:extLst>
          </p:cNvPr>
          <p:cNvSpPr>
            <a:spLocks noGrp="1"/>
          </p:cNvSpPr>
          <p:nvPr>
            <p:ph idx="1"/>
          </p:nvPr>
        </p:nvSpPr>
        <p:spPr>
          <a:xfrm>
            <a:off x="277815" y="1898582"/>
            <a:ext cx="5686756" cy="3462228"/>
          </a:xfrm>
        </p:spPr>
        <p:txBody>
          <a:bodyPr>
            <a:normAutofit/>
          </a:bodyPr>
          <a:lstStyle/>
          <a:p>
            <a:r>
              <a:rPr lang="en-US" dirty="0">
                <a:latin typeface="AvenirNext LT Pro" panose="020B0504020202020204" pitchFamily="34" charset="77"/>
              </a:rPr>
              <a:t>Learn about the diagnosis </a:t>
            </a:r>
          </a:p>
          <a:p>
            <a:r>
              <a:rPr lang="en-US" dirty="0">
                <a:latin typeface="AvenirNext LT Pro" panose="020B0504020202020204" pitchFamily="34" charset="77"/>
              </a:rPr>
              <a:t>Understand the disease process</a:t>
            </a:r>
          </a:p>
          <a:p>
            <a:r>
              <a:rPr lang="en-US" dirty="0">
                <a:latin typeface="AvenirNext LT Pro" panose="020B0504020202020204" pitchFamily="34" charset="77"/>
              </a:rPr>
              <a:t>Get an idea of what lies ahead</a:t>
            </a:r>
          </a:p>
        </p:txBody>
      </p:sp>
      <p:pic>
        <p:nvPicPr>
          <p:cNvPr id="9" name="Picture 8">
            <a:extLst>
              <a:ext uri="{FF2B5EF4-FFF2-40B4-BE49-F238E27FC236}">
                <a16:creationId xmlns:a16="http://schemas.microsoft.com/office/drawing/2014/main" id="{C9D5BEB6-FEF4-754F-B802-EEC512570CB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681" r="4817"/>
          <a:stretch/>
        </p:blipFill>
        <p:spPr>
          <a:xfrm>
            <a:off x="6028910" y="2037997"/>
            <a:ext cx="5739309" cy="4371192"/>
          </a:xfrm>
          <a:prstGeom prst="rect">
            <a:avLst/>
          </a:prstGeom>
        </p:spPr>
      </p:pic>
    </p:spTree>
    <p:extLst>
      <p:ext uri="{BB962C8B-B14F-4D97-AF65-F5344CB8AC3E}">
        <p14:creationId xmlns:p14="http://schemas.microsoft.com/office/powerpoint/2010/main" val="390898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0448B-FAD0-4543-ACF4-4CF7545B98A7}"/>
              </a:ext>
            </a:extLst>
          </p:cNvPr>
          <p:cNvSpPr>
            <a:spLocks noGrp="1"/>
          </p:cNvSpPr>
          <p:nvPr>
            <p:ph type="title"/>
          </p:nvPr>
        </p:nvSpPr>
        <p:spPr>
          <a:xfrm>
            <a:off x="838200" y="495300"/>
            <a:ext cx="3494362" cy="4930246"/>
          </a:xfrm>
        </p:spPr>
        <p:txBody>
          <a:bodyPr>
            <a:normAutofit/>
          </a:bodyPr>
          <a:lstStyle/>
          <a:p>
            <a:pPr algn="r"/>
            <a:r>
              <a:rPr lang="en-US" sz="3800" b="1" dirty="0">
                <a:solidFill>
                  <a:srgbClr val="0A4A8E"/>
                </a:solidFill>
                <a:latin typeface="Avenir Next LT Pro" panose="020B0504020202020204" pitchFamily="34" charset="77"/>
              </a:rPr>
              <a:t>ASK QUESTIONS: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BAF2E0-13F2-4D5F-AAA4-A215919F5CC9}"/>
              </a:ext>
            </a:extLst>
          </p:cNvPr>
          <p:cNvSpPr>
            <a:spLocks noGrp="1"/>
          </p:cNvSpPr>
          <p:nvPr>
            <p:ph idx="1"/>
          </p:nvPr>
        </p:nvSpPr>
        <p:spPr>
          <a:xfrm>
            <a:off x="4654296" y="520467"/>
            <a:ext cx="7216139" cy="6042660"/>
          </a:xfrm>
        </p:spPr>
        <p:txBody>
          <a:bodyPr anchor="ctr">
            <a:normAutofit fontScale="47500" lnSpcReduction="20000"/>
          </a:bodyPr>
          <a:lstStyle/>
          <a:p>
            <a:pPr lvl="1">
              <a:buFont typeface="Calibri" panose="020F0502020204030204" pitchFamily="34" charset="0"/>
              <a:buChar char="-"/>
            </a:pPr>
            <a:r>
              <a:rPr lang="en-US" sz="4600" dirty="0">
                <a:latin typeface="AvenirNext LT Pro" panose="020B0504020202020204" pitchFamily="34" charset="77"/>
              </a:rPr>
              <a:t>What kind of cancer is it?</a:t>
            </a:r>
          </a:p>
          <a:p>
            <a:pPr lvl="1">
              <a:buFont typeface="Calibri" panose="020F0502020204030204" pitchFamily="34" charset="0"/>
              <a:buChar char="-"/>
            </a:pPr>
            <a:endParaRPr lang="en-US" sz="4600" dirty="0">
              <a:latin typeface="AvenirNext LT Pro" panose="020B0504020202020204" pitchFamily="34" charset="77"/>
            </a:endParaRPr>
          </a:p>
          <a:p>
            <a:pPr lvl="1">
              <a:lnSpc>
                <a:spcPts val="2480"/>
              </a:lnSpc>
              <a:buFont typeface="Calibri" panose="020F0502020204030204" pitchFamily="34" charset="0"/>
              <a:buChar char="-"/>
            </a:pPr>
            <a:r>
              <a:rPr lang="en-US" sz="4600" dirty="0">
                <a:latin typeface="AvenirNext LT Pro" panose="020B0504020202020204" pitchFamily="34" charset="77"/>
              </a:rPr>
              <a:t>Where is it? Has it spread beyond where it started?</a:t>
            </a:r>
          </a:p>
          <a:p>
            <a:pPr lvl="1">
              <a:lnSpc>
                <a:spcPts val="2480"/>
              </a:lnSpc>
              <a:buFont typeface="Calibri" panose="020F0502020204030204" pitchFamily="34" charset="0"/>
              <a:buChar char="-"/>
            </a:pPr>
            <a:endParaRPr lang="en-US" sz="4600" dirty="0">
              <a:latin typeface="AvenirNext LT Pro" panose="020B0504020202020204" pitchFamily="34" charset="77"/>
            </a:endParaRPr>
          </a:p>
          <a:p>
            <a:pPr lvl="1">
              <a:lnSpc>
                <a:spcPts val="2480"/>
              </a:lnSpc>
              <a:buFont typeface="Calibri" panose="020F0502020204030204" pitchFamily="34" charset="0"/>
              <a:buChar char="-"/>
            </a:pPr>
            <a:r>
              <a:rPr lang="en-US" sz="4600" dirty="0">
                <a:latin typeface="AvenirNext LT Pro" panose="020B0504020202020204" pitchFamily="34" charset="77"/>
              </a:rPr>
              <a:t>What are the treatment options? Which do you recommend?</a:t>
            </a:r>
          </a:p>
          <a:p>
            <a:pPr lvl="1">
              <a:buFont typeface="Calibri" panose="020F0502020204030204" pitchFamily="34" charset="0"/>
              <a:buChar char="-"/>
            </a:pPr>
            <a:endParaRPr lang="en-US" sz="4600" dirty="0">
              <a:latin typeface="AvenirNext LT Pro" panose="020B0504020202020204" pitchFamily="34" charset="77"/>
            </a:endParaRPr>
          </a:p>
          <a:p>
            <a:pPr lvl="1">
              <a:buFont typeface="Calibri" panose="020F0502020204030204" pitchFamily="34" charset="0"/>
              <a:buChar char="-"/>
            </a:pPr>
            <a:r>
              <a:rPr lang="en-US" sz="4600" dirty="0">
                <a:latin typeface="AvenirNext LT Pro" panose="020B0504020202020204" pitchFamily="34" charset="77"/>
              </a:rPr>
              <a:t>What’s the goal of this treatment?</a:t>
            </a:r>
          </a:p>
          <a:p>
            <a:pPr lvl="1">
              <a:buFont typeface="Calibri" panose="020F0502020204030204" pitchFamily="34" charset="0"/>
              <a:buChar char="-"/>
            </a:pPr>
            <a:endParaRPr lang="en-US" sz="4600" dirty="0">
              <a:latin typeface="AvenirNext LT Pro" panose="020B0504020202020204" pitchFamily="34" charset="77"/>
            </a:endParaRPr>
          </a:p>
          <a:p>
            <a:pPr lvl="1">
              <a:lnSpc>
                <a:spcPts val="2580"/>
              </a:lnSpc>
              <a:spcBef>
                <a:spcPts val="1100"/>
              </a:spcBef>
              <a:buFont typeface="Calibri" panose="020F0502020204030204" pitchFamily="34" charset="0"/>
              <a:buChar char="-"/>
            </a:pPr>
            <a:r>
              <a:rPr lang="en-US" sz="4600" dirty="0">
                <a:latin typeface="AvenirNext LT Pro" panose="020B0504020202020204" pitchFamily="34" charset="77"/>
              </a:rPr>
              <a:t>How long will treatment last? What will it be like? Where will it be done?</a:t>
            </a:r>
          </a:p>
          <a:p>
            <a:pPr lvl="1">
              <a:buFont typeface="Calibri" panose="020F0502020204030204" pitchFamily="34" charset="0"/>
              <a:buChar char="-"/>
            </a:pPr>
            <a:endParaRPr lang="en-US" sz="4600" dirty="0">
              <a:latin typeface="AvenirNext LT Pro" panose="020B0504020202020204" pitchFamily="34" charset="77"/>
            </a:endParaRPr>
          </a:p>
          <a:p>
            <a:pPr lvl="1">
              <a:buFont typeface="Calibri" panose="020F0502020204030204" pitchFamily="34" charset="0"/>
              <a:buChar char="-"/>
            </a:pPr>
            <a:r>
              <a:rPr lang="en-US" sz="4600" dirty="0">
                <a:latin typeface="AvenirNext LT Pro" panose="020B0504020202020204" pitchFamily="34" charset="77"/>
              </a:rPr>
              <a:t>What side effects should we expect?</a:t>
            </a:r>
          </a:p>
          <a:p>
            <a:pPr lvl="1">
              <a:buFont typeface="Calibri" panose="020F0502020204030204" pitchFamily="34" charset="0"/>
              <a:buChar char="-"/>
            </a:pPr>
            <a:endParaRPr lang="en-US" sz="4600" dirty="0">
              <a:latin typeface="AvenirNext LT Pro" panose="020B0504020202020204" pitchFamily="34" charset="77"/>
            </a:endParaRPr>
          </a:p>
          <a:p>
            <a:pPr lvl="1">
              <a:buFont typeface="Calibri" panose="020F0502020204030204" pitchFamily="34" charset="0"/>
              <a:buChar char="-"/>
            </a:pPr>
            <a:r>
              <a:rPr lang="en-US" sz="4600" dirty="0">
                <a:latin typeface="AvenirNext LT Pro" panose="020B0504020202020204" pitchFamily="34" charset="77"/>
              </a:rPr>
              <a:t>How will treatment affect everyday activities?</a:t>
            </a:r>
          </a:p>
          <a:p>
            <a:pPr lvl="1">
              <a:buFont typeface="Calibri" panose="020F0502020204030204" pitchFamily="34" charset="0"/>
              <a:buChar char="-"/>
            </a:pPr>
            <a:endParaRPr lang="en-US" sz="4600" dirty="0">
              <a:latin typeface="AvenirNext LT Pro" panose="020B0504020202020204" pitchFamily="34" charset="77"/>
            </a:endParaRPr>
          </a:p>
          <a:p>
            <a:pPr lvl="1">
              <a:buFont typeface="Calibri" panose="020F0502020204030204" pitchFamily="34" charset="0"/>
              <a:buChar char="-"/>
            </a:pPr>
            <a:r>
              <a:rPr lang="en-US" sz="4600" dirty="0">
                <a:latin typeface="AvenirNext LT Pro" panose="020B0504020202020204" pitchFamily="34" charset="77"/>
              </a:rPr>
              <a:t>What’s the likely long-term outcome?</a:t>
            </a:r>
          </a:p>
          <a:p>
            <a:endParaRPr lang="en-US" sz="2200" dirty="0"/>
          </a:p>
        </p:txBody>
      </p:sp>
      <p:sp>
        <p:nvSpPr>
          <p:cNvPr id="4" name="TextBox 3">
            <a:extLst>
              <a:ext uri="{FF2B5EF4-FFF2-40B4-BE49-F238E27FC236}">
                <a16:creationId xmlns:a16="http://schemas.microsoft.com/office/drawing/2014/main" id="{4CD804B7-3F76-478E-9133-DAE02108166E}"/>
              </a:ext>
            </a:extLst>
          </p:cNvPr>
          <p:cNvSpPr txBox="1"/>
          <p:nvPr/>
        </p:nvSpPr>
        <p:spPr>
          <a:xfrm>
            <a:off x="1409349" y="3516630"/>
            <a:ext cx="2827091" cy="923330"/>
          </a:xfrm>
          <a:prstGeom prst="rect">
            <a:avLst/>
          </a:prstGeom>
          <a:noFill/>
        </p:spPr>
        <p:txBody>
          <a:bodyPr wrap="square" rtlCol="0">
            <a:spAutoFit/>
          </a:bodyPr>
          <a:lstStyle/>
          <a:p>
            <a:pPr algn="ctr"/>
            <a:r>
              <a:rPr lang="en-US" dirty="0">
                <a:latin typeface="AvenirNext LT Pro" panose="020B0504020202020204" pitchFamily="34" charset="77"/>
              </a:rPr>
              <a:t>*These questions are recommended by the American Cancer Society</a:t>
            </a:r>
          </a:p>
        </p:txBody>
      </p:sp>
    </p:spTree>
    <p:extLst>
      <p:ext uri="{BB962C8B-B14F-4D97-AF65-F5344CB8AC3E}">
        <p14:creationId xmlns:p14="http://schemas.microsoft.com/office/powerpoint/2010/main" val="275411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F2C246-0D53-4F3D-BFFC-ACD3E7EB52F7}"/>
              </a:ext>
            </a:extLst>
          </p:cNvPr>
          <p:cNvPicPr>
            <a:picLocks noChangeAspect="1"/>
          </p:cNvPicPr>
          <p:nvPr/>
        </p:nvPicPr>
        <p:blipFill rotWithShape="1">
          <a:blip r:embed="rId3">
            <a:extLst>
              <a:ext uri="{28A0092B-C50C-407E-A947-70E740481C1C}">
                <a14:useLocalDpi xmlns:a14="http://schemas.microsoft.com/office/drawing/2010/main" val="0"/>
              </a:ext>
            </a:extLst>
          </a:blip>
          <a:srcRect l="4672" t="14142" r="4836" b="14543"/>
          <a:stretch/>
        </p:blipFill>
        <p:spPr>
          <a:xfrm>
            <a:off x="372935" y="419724"/>
            <a:ext cx="11403369" cy="5996065"/>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9" name="Title 8">
            <a:extLst>
              <a:ext uri="{FF2B5EF4-FFF2-40B4-BE49-F238E27FC236}">
                <a16:creationId xmlns:a16="http://schemas.microsoft.com/office/drawing/2014/main" id="{A614A2FB-C2EB-4269-8740-757E0AC5255D}"/>
              </a:ext>
            </a:extLst>
          </p:cNvPr>
          <p:cNvSpPr>
            <a:spLocks noGrp="1"/>
          </p:cNvSpPr>
          <p:nvPr>
            <p:ph type="title" idx="4294967295"/>
          </p:nvPr>
        </p:nvSpPr>
        <p:spPr>
          <a:xfrm>
            <a:off x="7932080" y="3166226"/>
            <a:ext cx="3852041" cy="2429222"/>
          </a:xfrm>
        </p:spPr>
        <p:txBody>
          <a:bodyPr vert="horz" lIns="91440" tIns="45720" rIns="91440" bIns="45720" rtlCol="0" anchor="b">
            <a:normAutofit fontScale="90000"/>
          </a:bodyPr>
          <a:lstStyle/>
          <a:p>
            <a:pPr algn="ctr"/>
            <a:r>
              <a:rPr lang="en-US" sz="2800" b="1" dirty="0">
                <a:solidFill>
                  <a:srgbClr val="0A4A8E"/>
                </a:solidFill>
                <a:latin typeface="Avenir Next LT Pro" panose="020B0504020202020204" pitchFamily="34" charset="77"/>
              </a:rPr>
              <a:t>“Good communication with the person you are caring for is the most important </a:t>
            </a:r>
            <a:br>
              <a:rPr lang="en-US" sz="2800" b="1" dirty="0">
                <a:solidFill>
                  <a:srgbClr val="0A4A8E"/>
                </a:solidFill>
                <a:latin typeface="Avenir Next LT Pro" panose="020B0504020202020204" pitchFamily="34" charset="77"/>
              </a:rPr>
            </a:br>
            <a:r>
              <a:rPr lang="en-US" sz="2800" b="1" dirty="0">
                <a:solidFill>
                  <a:srgbClr val="0A4A8E"/>
                </a:solidFill>
                <a:latin typeface="Avenir Next LT Pro" panose="020B0504020202020204" pitchFamily="34" charset="77"/>
              </a:rPr>
              <a:t>part of your role.”</a:t>
            </a:r>
            <a:br>
              <a:rPr lang="en-US" sz="2800" dirty="0">
                <a:solidFill>
                  <a:srgbClr val="0A4A8E"/>
                </a:solidFill>
              </a:rPr>
            </a:br>
            <a:br>
              <a:rPr lang="en-US" sz="2800" dirty="0">
                <a:solidFill>
                  <a:srgbClr val="0A4A8E"/>
                </a:solidFill>
              </a:rPr>
            </a:br>
            <a:r>
              <a:rPr lang="en-US" sz="2000" dirty="0">
                <a:solidFill>
                  <a:srgbClr val="0A4A8E"/>
                </a:solidFill>
                <a:latin typeface="AvenirNext LT Pro" panose="020B0504020202020204" pitchFamily="34" charset="77"/>
              </a:rPr>
              <a:t>-American Cancer Society </a:t>
            </a: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rgbClr val="0A4A8E"/>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19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EBE0-B9B4-4DA7-B98A-F534319819D2}"/>
              </a:ext>
            </a:extLst>
          </p:cNvPr>
          <p:cNvSpPr>
            <a:spLocks noGrp="1"/>
          </p:cNvSpPr>
          <p:nvPr>
            <p:ph type="title"/>
          </p:nvPr>
        </p:nvSpPr>
        <p:spPr/>
        <p:txBody>
          <a:bodyPr/>
          <a:lstStyle/>
          <a:p>
            <a:r>
              <a:rPr lang="en-US" b="1" dirty="0">
                <a:solidFill>
                  <a:srgbClr val="0A4A8E"/>
                </a:solidFill>
                <a:latin typeface="Avenir Next LT Pro" panose="020B0504020202020204" pitchFamily="34" charset="77"/>
              </a:rPr>
              <a:t>BE A LIFELINE</a:t>
            </a:r>
          </a:p>
        </p:txBody>
      </p:sp>
      <p:sp>
        <p:nvSpPr>
          <p:cNvPr id="5" name="Text Placeholder 4">
            <a:extLst>
              <a:ext uri="{FF2B5EF4-FFF2-40B4-BE49-F238E27FC236}">
                <a16:creationId xmlns:a16="http://schemas.microsoft.com/office/drawing/2014/main" id="{41AC9DAA-1188-4D96-973C-48610A621C09}"/>
              </a:ext>
            </a:extLst>
          </p:cNvPr>
          <p:cNvSpPr>
            <a:spLocks noGrp="1"/>
          </p:cNvSpPr>
          <p:nvPr>
            <p:ph type="body" idx="1"/>
          </p:nvPr>
        </p:nvSpPr>
        <p:spPr>
          <a:xfrm>
            <a:off x="839788" y="1681163"/>
            <a:ext cx="10690225" cy="823912"/>
          </a:xfrm>
        </p:spPr>
        <p:txBody>
          <a:bodyPr>
            <a:normAutofit fontScale="85000" lnSpcReduction="10000"/>
          </a:bodyPr>
          <a:lstStyle/>
          <a:p>
            <a:pPr algn="ctr"/>
            <a:endParaRPr lang="en-US" dirty="0"/>
          </a:p>
          <a:p>
            <a:r>
              <a:rPr lang="en-US" sz="2600" dirty="0">
                <a:solidFill>
                  <a:srgbClr val="0A4A8E"/>
                </a:solidFill>
                <a:latin typeface="Avenir Next LT Pro" panose="020B0504020202020204" pitchFamily="34" charset="77"/>
              </a:rPr>
              <a:t>When caregivers can worry about the details, patients can concentrate on their fight.</a:t>
            </a:r>
          </a:p>
          <a:p>
            <a:pPr algn="ctr"/>
            <a:endParaRPr lang="en-US" dirty="0"/>
          </a:p>
        </p:txBody>
      </p:sp>
      <p:sp>
        <p:nvSpPr>
          <p:cNvPr id="3" name="Content Placeholder 2">
            <a:extLst>
              <a:ext uri="{FF2B5EF4-FFF2-40B4-BE49-F238E27FC236}">
                <a16:creationId xmlns:a16="http://schemas.microsoft.com/office/drawing/2014/main" id="{7D35E74E-226F-49E7-A56B-AF0A4234BE56}"/>
              </a:ext>
            </a:extLst>
          </p:cNvPr>
          <p:cNvSpPr>
            <a:spLocks noGrp="1"/>
          </p:cNvSpPr>
          <p:nvPr>
            <p:ph sz="half" idx="2"/>
          </p:nvPr>
        </p:nvSpPr>
        <p:spPr>
          <a:xfrm>
            <a:off x="839788" y="2505075"/>
            <a:ext cx="5157787" cy="3684588"/>
          </a:xfrm>
        </p:spPr>
        <p:txBody>
          <a:bodyPr>
            <a:normAutofit fontScale="92500" lnSpcReduction="20000"/>
          </a:bodyPr>
          <a:lstStyle/>
          <a:p>
            <a:pPr marL="171450" lvl="0" indent="-171450">
              <a:lnSpc>
                <a:spcPct val="110000"/>
              </a:lnSpc>
            </a:pPr>
            <a:r>
              <a:rPr lang="en-US" sz="2600" dirty="0">
                <a:latin typeface="AvenirNext LT Pro" panose="020B0504020202020204" pitchFamily="34" charset="77"/>
              </a:rPr>
              <a:t>Grocery shop</a:t>
            </a:r>
          </a:p>
          <a:p>
            <a:pPr marL="171450" lvl="0" indent="-171450">
              <a:lnSpc>
                <a:spcPct val="110000"/>
              </a:lnSpc>
            </a:pPr>
            <a:r>
              <a:rPr lang="en-US" sz="2600" dirty="0">
                <a:latin typeface="AvenirNext LT Pro" panose="020B0504020202020204" pitchFamily="34" charset="77"/>
              </a:rPr>
              <a:t>Prepare meals</a:t>
            </a:r>
          </a:p>
          <a:p>
            <a:pPr marL="171450" lvl="0" indent="-171450">
              <a:lnSpc>
                <a:spcPct val="110000"/>
              </a:lnSpc>
            </a:pPr>
            <a:r>
              <a:rPr lang="en-US" sz="2600" dirty="0">
                <a:latin typeface="AvenirNext LT Pro" panose="020B0504020202020204" pitchFamily="34" charset="77"/>
              </a:rPr>
              <a:t>Do housekeeping and laundry</a:t>
            </a:r>
          </a:p>
          <a:p>
            <a:pPr marL="171450" lvl="0" indent="-171450">
              <a:lnSpc>
                <a:spcPct val="110000"/>
              </a:lnSpc>
            </a:pPr>
            <a:r>
              <a:rPr lang="en-US" sz="2600" dirty="0">
                <a:latin typeface="AvenirNext LT Pro" panose="020B0504020202020204" pitchFamily="34" charset="77"/>
              </a:rPr>
              <a:t>Care for children</a:t>
            </a:r>
          </a:p>
          <a:p>
            <a:pPr marL="171450" lvl="0" indent="-171450">
              <a:lnSpc>
                <a:spcPct val="110000"/>
              </a:lnSpc>
            </a:pPr>
            <a:r>
              <a:rPr lang="en-US" sz="2600" dirty="0">
                <a:latin typeface="AvenirNext LT Pro" panose="020B0504020202020204" pitchFamily="34" charset="77"/>
              </a:rPr>
              <a:t>Pay bills</a:t>
            </a:r>
          </a:p>
          <a:p>
            <a:pPr marL="171450" lvl="0" indent="-171450">
              <a:lnSpc>
                <a:spcPct val="110000"/>
              </a:lnSpc>
            </a:pPr>
            <a:r>
              <a:rPr lang="en-US" sz="2600" dirty="0">
                <a:latin typeface="AvenirNext LT Pro" panose="020B0504020202020204" pitchFamily="34" charset="77"/>
              </a:rPr>
              <a:t>Offer emotional support and companionship</a:t>
            </a:r>
          </a:p>
          <a:p>
            <a:pPr marL="171450" lvl="0" indent="-171450">
              <a:lnSpc>
                <a:spcPct val="110000"/>
              </a:lnSpc>
            </a:pPr>
            <a:r>
              <a:rPr lang="en-US" sz="2600" dirty="0">
                <a:latin typeface="AvenirNext LT Pro" panose="020B0504020202020204" pitchFamily="34" charset="77"/>
              </a:rPr>
              <a:t>Drive to and from appointments </a:t>
            </a:r>
          </a:p>
          <a:p>
            <a:endParaRPr lang="en-US" dirty="0"/>
          </a:p>
        </p:txBody>
      </p:sp>
      <p:sp>
        <p:nvSpPr>
          <p:cNvPr id="7" name="Content Placeholder 6">
            <a:extLst>
              <a:ext uri="{FF2B5EF4-FFF2-40B4-BE49-F238E27FC236}">
                <a16:creationId xmlns:a16="http://schemas.microsoft.com/office/drawing/2014/main" id="{57B4A270-7355-4066-B6E6-3100BE6F28C3}"/>
              </a:ext>
            </a:extLst>
          </p:cNvPr>
          <p:cNvSpPr>
            <a:spLocks noGrp="1"/>
          </p:cNvSpPr>
          <p:nvPr>
            <p:ph sz="quarter" idx="4"/>
          </p:nvPr>
        </p:nvSpPr>
        <p:spPr/>
        <p:txBody>
          <a:bodyPr>
            <a:normAutofit fontScale="85000" lnSpcReduction="10000"/>
          </a:bodyPr>
          <a:lstStyle/>
          <a:p>
            <a:pPr marL="171450" lvl="0" indent="-171450">
              <a:lnSpc>
                <a:spcPct val="110000"/>
              </a:lnSpc>
            </a:pPr>
            <a:r>
              <a:rPr lang="en-US" sz="2600" dirty="0">
                <a:latin typeface="AvenirNext LT Pro" panose="020B0504020202020204" pitchFamily="34" charset="77"/>
              </a:rPr>
              <a:t>Administer medications and manage side effects</a:t>
            </a:r>
          </a:p>
          <a:p>
            <a:pPr marL="171450" lvl="0" indent="-171450">
              <a:lnSpc>
                <a:spcPct val="110000"/>
              </a:lnSpc>
            </a:pPr>
            <a:r>
              <a:rPr lang="en-US" sz="2600" dirty="0">
                <a:latin typeface="AvenirNext LT Pro" panose="020B0504020202020204" pitchFamily="34" charset="77"/>
              </a:rPr>
              <a:t>Help with bathing, grooming, dressing</a:t>
            </a:r>
          </a:p>
          <a:p>
            <a:pPr marL="171450" lvl="0" indent="-171450">
              <a:lnSpc>
                <a:spcPct val="110000"/>
              </a:lnSpc>
            </a:pPr>
            <a:r>
              <a:rPr lang="en-US" sz="2600" dirty="0">
                <a:latin typeface="AvenirNext LT Pro" panose="020B0504020202020204" pitchFamily="34" charset="77"/>
              </a:rPr>
              <a:t>Assist in the bathroom</a:t>
            </a:r>
          </a:p>
          <a:p>
            <a:pPr marL="171450" lvl="0" indent="-171450">
              <a:lnSpc>
                <a:spcPct val="110000"/>
              </a:lnSpc>
            </a:pPr>
            <a:r>
              <a:rPr lang="en-US" sz="2600" dirty="0">
                <a:latin typeface="AvenirNext LT Pro" panose="020B0504020202020204" pitchFamily="34" charset="77"/>
              </a:rPr>
              <a:t>Transfer to and from bed</a:t>
            </a:r>
          </a:p>
          <a:p>
            <a:pPr marL="171450" lvl="0" indent="-171450">
              <a:lnSpc>
                <a:spcPct val="110000"/>
              </a:lnSpc>
            </a:pPr>
            <a:r>
              <a:rPr lang="en-US" sz="2600" dirty="0">
                <a:latin typeface="AvenirNext LT Pro" panose="020B0504020202020204" pitchFamily="34" charset="77"/>
              </a:rPr>
              <a:t>Help with eating</a:t>
            </a:r>
          </a:p>
          <a:p>
            <a:pPr marL="171450" lvl="0" indent="-171450">
              <a:lnSpc>
                <a:spcPct val="110000"/>
              </a:lnSpc>
            </a:pPr>
            <a:r>
              <a:rPr lang="en-US" sz="2600" dirty="0">
                <a:latin typeface="AvenirNext LT Pro" panose="020B0504020202020204" pitchFamily="34" charset="77"/>
              </a:rPr>
              <a:t>Manage finances and/or insurance issues</a:t>
            </a:r>
          </a:p>
          <a:p>
            <a:endParaRPr lang="en-US" dirty="0"/>
          </a:p>
        </p:txBody>
      </p:sp>
    </p:spTree>
    <p:extLst>
      <p:ext uri="{BB962C8B-B14F-4D97-AF65-F5344CB8AC3E}">
        <p14:creationId xmlns:p14="http://schemas.microsoft.com/office/powerpoint/2010/main" val="339246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0A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54DE856-8B7D-4EE6-A10B-B394ED3DB92D}"/>
              </a:ext>
            </a:extLst>
          </p:cNvPr>
          <p:cNvSpPr>
            <a:spLocks noGrp="1"/>
          </p:cNvSpPr>
          <p:nvPr>
            <p:ph type="title"/>
          </p:nvPr>
        </p:nvSpPr>
        <p:spPr>
          <a:xfrm>
            <a:off x="0" y="4767072"/>
            <a:ext cx="7118445" cy="1625210"/>
          </a:xfrm>
        </p:spPr>
        <p:txBody>
          <a:bodyPr>
            <a:normAutofit/>
          </a:bodyPr>
          <a:lstStyle/>
          <a:p>
            <a:pPr algn="r"/>
            <a:r>
              <a:rPr lang="en-US" sz="3800" b="1" dirty="0">
                <a:solidFill>
                  <a:srgbClr val="FFFFFF"/>
                </a:solidFill>
                <a:latin typeface="Avenir Next LT Pro" panose="020B0504020202020204" pitchFamily="34" charset="77"/>
              </a:rPr>
              <a:t>FORM A CAREGIVING TEAM</a:t>
            </a:r>
          </a:p>
        </p:txBody>
      </p:sp>
      <p:pic>
        <p:nvPicPr>
          <p:cNvPr id="8" name="Picture 7">
            <a:extLst>
              <a:ext uri="{FF2B5EF4-FFF2-40B4-BE49-F238E27FC236}">
                <a16:creationId xmlns:a16="http://schemas.microsoft.com/office/drawing/2014/main" id="{B3F1BD83-6361-48A6-9E83-EB0FAFC656CE}"/>
              </a:ext>
            </a:extLst>
          </p:cNvPr>
          <p:cNvPicPr>
            <a:picLocks noChangeAspect="1"/>
          </p:cNvPicPr>
          <p:nvPr/>
        </p:nvPicPr>
        <p:blipFill rotWithShape="1">
          <a:blip r:embed="rId3">
            <a:extLst>
              <a:ext uri="{28A0092B-C50C-407E-A947-70E740481C1C}">
                <a14:useLocalDpi xmlns:a14="http://schemas.microsoft.com/office/drawing/2010/main" val="0"/>
              </a:ext>
            </a:extLst>
          </a:blip>
          <a:srcRect b="12784"/>
          <a:stretch/>
        </p:blipFill>
        <p:spPr>
          <a:xfrm>
            <a:off x="327546" y="321732"/>
            <a:ext cx="7058307" cy="4107393"/>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0A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72ACD3C-4F03-4F33-BA7E-180F9FA3FECD}"/>
              </a:ext>
            </a:extLst>
          </p:cNvPr>
          <p:cNvSpPr>
            <a:spLocks noGrp="1"/>
          </p:cNvSpPr>
          <p:nvPr>
            <p:ph idx="1"/>
          </p:nvPr>
        </p:nvSpPr>
        <p:spPr>
          <a:xfrm>
            <a:off x="7675927" y="511728"/>
            <a:ext cx="4051882" cy="5805182"/>
          </a:xfrm>
        </p:spPr>
        <p:txBody>
          <a:bodyPr anchor="ctr">
            <a:normAutofit/>
          </a:bodyPr>
          <a:lstStyle/>
          <a:p>
            <a:r>
              <a:rPr lang="en-US" sz="2400" dirty="0">
                <a:solidFill>
                  <a:srgbClr val="FFFFFF"/>
                </a:solidFill>
                <a:latin typeface="AvenirNext LT Pro" panose="020B0504020202020204" pitchFamily="34" charset="77"/>
              </a:rPr>
              <a:t>Keep other family members and friends informed </a:t>
            </a:r>
          </a:p>
          <a:p>
            <a:pPr lvl="0"/>
            <a:r>
              <a:rPr lang="en-US" sz="2400" dirty="0">
                <a:solidFill>
                  <a:srgbClr val="FFFFFF"/>
                </a:solidFill>
                <a:latin typeface="AvenirNext LT Pro" panose="020B0504020202020204" pitchFamily="34" charset="77"/>
              </a:rPr>
              <a:t>Find health-care professionals you trust</a:t>
            </a:r>
          </a:p>
          <a:p>
            <a:pPr lvl="0"/>
            <a:r>
              <a:rPr lang="en-US" sz="2400" dirty="0">
                <a:solidFill>
                  <a:srgbClr val="FFFFFF"/>
                </a:solidFill>
                <a:latin typeface="AvenirNext LT Pro" panose="020B0504020202020204" pitchFamily="34" charset="77"/>
              </a:rPr>
              <a:t>Coordinate patient care </a:t>
            </a:r>
          </a:p>
          <a:p>
            <a:pPr lvl="0"/>
            <a:r>
              <a:rPr lang="en-US" sz="2400" dirty="0">
                <a:solidFill>
                  <a:srgbClr val="FFFFFF"/>
                </a:solidFill>
                <a:latin typeface="AvenirNext LT Pro" panose="020B0504020202020204" pitchFamily="34" charset="77"/>
              </a:rPr>
              <a:t>Attend appointments, take notes, and ask questions</a:t>
            </a:r>
          </a:p>
          <a:p>
            <a:pPr lvl="0"/>
            <a:r>
              <a:rPr lang="en-US" sz="2400" dirty="0">
                <a:solidFill>
                  <a:srgbClr val="FFFFFF"/>
                </a:solidFill>
                <a:latin typeface="AvenirNext LT Pro" panose="020B0504020202020204" pitchFamily="34" charset="77"/>
              </a:rPr>
              <a:t>Oversee paperwork </a:t>
            </a:r>
          </a:p>
          <a:p>
            <a:endParaRPr lang="en-US" sz="1700" dirty="0">
              <a:solidFill>
                <a:srgbClr val="FFFFFF"/>
              </a:solidFill>
            </a:endParaRPr>
          </a:p>
        </p:txBody>
      </p:sp>
    </p:spTree>
    <p:extLst>
      <p:ext uri="{BB962C8B-B14F-4D97-AF65-F5344CB8AC3E}">
        <p14:creationId xmlns:p14="http://schemas.microsoft.com/office/powerpoint/2010/main" val="409395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3251B5-6E44-46B9-9122-4F828EE87775}"/>
              </a:ext>
            </a:extLst>
          </p:cNvPr>
          <p:cNvSpPr>
            <a:spLocks noGrp="1"/>
          </p:cNvSpPr>
          <p:nvPr>
            <p:ph type="title"/>
          </p:nvPr>
        </p:nvSpPr>
        <p:spPr>
          <a:xfrm>
            <a:off x="514350" y="96122"/>
            <a:ext cx="10839450" cy="1325563"/>
          </a:xfrm>
        </p:spPr>
        <p:txBody>
          <a:bodyPr>
            <a:normAutofit/>
          </a:bodyPr>
          <a:lstStyle/>
          <a:p>
            <a:r>
              <a:rPr lang="en-US" b="1" dirty="0">
                <a:solidFill>
                  <a:srgbClr val="0A4A8E"/>
                </a:solidFill>
                <a:latin typeface="Avenir Next LT Pro" panose="020B0504020202020204" pitchFamily="34" charset="77"/>
              </a:rPr>
              <a:t>FORM A CAREGIVING TEAM, CONT.</a:t>
            </a:r>
          </a:p>
        </p:txBody>
      </p:sp>
      <p:sp>
        <p:nvSpPr>
          <p:cNvPr id="3" name="Content Placeholder 2">
            <a:extLst>
              <a:ext uri="{FF2B5EF4-FFF2-40B4-BE49-F238E27FC236}">
                <a16:creationId xmlns:a16="http://schemas.microsoft.com/office/drawing/2014/main" id="{B53F3BA4-DF0E-43A4-A68C-50D17E6FADA8}"/>
              </a:ext>
            </a:extLst>
          </p:cNvPr>
          <p:cNvSpPr>
            <a:spLocks noGrp="1"/>
          </p:cNvSpPr>
          <p:nvPr>
            <p:ph idx="1"/>
          </p:nvPr>
        </p:nvSpPr>
        <p:spPr>
          <a:xfrm>
            <a:off x="514350" y="1211823"/>
            <a:ext cx="6246214" cy="5219700"/>
          </a:xfrm>
        </p:spPr>
        <p:txBody>
          <a:bodyPr>
            <a:normAutofit fontScale="92500"/>
          </a:bodyPr>
          <a:lstStyle/>
          <a:p>
            <a:pPr lvl="0">
              <a:lnSpc>
                <a:spcPct val="100000"/>
              </a:lnSpc>
            </a:pPr>
            <a:r>
              <a:rPr lang="en-US" sz="2700" dirty="0">
                <a:latin typeface="AvenirNext LT Pro" panose="020B0504020202020204" pitchFamily="34" charset="77"/>
              </a:rPr>
              <a:t>Address concerns of family members and friends</a:t>
            </a:r>
          </a:p>
          <a:p>
            <a:pPr lvl="0">
              <a:lnSpc>
                <a:spcPct val="100000"/>
              </a:lnSpc>
            </a:pPr>
            <a:r>
              <a:rPr lang="en-US" sz="2700" dirty="0">
                <a:latin typeface="AvenirNext LT Pro" panose="020B0504020202020204" pitchFamily="34" charset="77"/>
              </a:rPr>
              <a:t>Make sure the patient has everything she/he needs</a:t>
            </a:r>
          </a:p>
          <a:p>
            <a:pPr lvl="0">
              <a:lnSpc>
                <a:spcPct val="100000"/>
              </a:lnSpc>
            </a:pPr>
            <a:r>
              <a:rPr lang="en-US" sz="2700" dirty="0">
                <a:latin typeface="AvenirNext LT Pro" panose="020B0504020202020204" pitchFamily="34" charset="77"/>
              </a:rPr>
              <a:t>Coordinate scheduled treatment plans, appointments, and therapies</a:t>
            </a:r>
          </a:p>
          <a:p>
            <a:pPr lvl="0">
              <a:lnSpc>
                <a:spcPct val="100000"/>
              </a:lnSpc>
            </a:pPr>
            <a:r>
              <a:rPr lang="en-US" sz="2700" dirty="0">
                <a:latin typeface="AvenirNext LT Pro" panose="020B0504020202020204" pitchFamily="34" charset="77"/>
              </a:rPr>
              <a:t>Report problems</a:t>
            </a:r>
          </a:p>
          <a:p>
            <a:pPr lvl="0">
              <a:lnSpc>
                <a:spcPct val="100000"/>
              </a:lnSpc>
            </a:pPr>
            <a:r>
              <a:rPr lang="en-US" sz="2700" dirty="0">
                <a:latin typeface="AvenirNext LT Pro" panose="020B0504020202020204" pitchFamily="34" charset="77"/>
              </a:rPr>
              <a:t>Help decide if treatment is working</a:t>
            </a:r>
          </a:p>
          <a:p>
            <a:pPr lvl="0">
              <a:lnSpc>
                <a:spcPct val="100000"/>
              </a:lnSpc>
            </a:pPr>
            <a:r>
              <a:rPr lang="en-US" sz="2700" dirty="0">
                <a:latin typeface="AvenirNext LT Pro" panose="020B0504020202020204" pitchFamily="34" charset="77"/>
              </a:rPr>
              <a:t>Read and/or help update blogs, web pages, or group emails</a:t>
            </a:r>
          </a:p>
          <a:p>
            <a:pPr lvl="0">
              <a:lnSpc>
                <a:spcPct val="100000"/>
              </a:lnSpc>
            </a:pPr>
            <a:r>
              <a:rPr lang="en-US" sz="2700" dirty="0">
                <a:latin typeface="AvenirNext LT Pro" panose="020B0504020202020204" pitchFamily="34" charset="77"/>
              </a:rPr>
              <a:t>Talk about end-of-life decisions and care</a:t>
            </a:r>
          </a:p>
          <a:p>
            <a:endParaRPr lang="en-US" sz="1700" dirty="0"/>
          </a:p>
        </p:txBody>
      </p:sp>
      <p:pic>
        <p:nvPicPr>
          <p:cNvPr id="8" name="Picture 7">
            <a:extLst>
              <a:ext uri="{FF2B5EF4-FFF2-40B4-BE49-F238E27FC236}">
                <a16:creationId xmlns:a16="http://schemas.microsoft.com/office/drawing/2014/main" id="{5D910621-54CE-40B5-819A-B4BEE81B419D}"/>
              </a:ext>
            </a:extLst>
          </p:cNvPr>
          <p:cNvPicPr>
            <a:picLocks noChangeAspect="1"/>
          </p:cNvPicPr>
          <p:nvPr/>
        </p:nvPicPr>
        <p:blipFill rotWithShape="1">
          <a:blip r:embed="rId3">
            <a:extLst>
              <a:ext uri="{28A0092B-C50C-407E-A947-70E740481C1C}">
                <a14:useLocalDpi xmlns:a14="http://schemas.microsoft.com/office/drawing/2010/main" val="0"/>
              </a:ext>
            </a:extLst>
          </a:blip>
          <a:srcRect l="21134" r="13650" b="1785"/>
          <a:stretch/>
        </p:blipFill>
        <p:spPr>
          <a:xfrm>
            <a:off x="6970425" y="1211823"/>
            <a:ext cx="4883875" cy="4948393"/>
          </a:xfrm>
          <a:prstGeom prst="rect">
            <a:avLst/>
          </a:prstGeom>
        </p:spPr>
      </p:pic>
    </p:spTree>
    <p:extLst>
      <p:ext uri="{BB962C8B-B14F-4D97-AF65-F5344CB8AC3E}">
        <p14:creationId xmlns:p14="http://schemas.microsoft.com/office/powerpoint/2010/main" val="382141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AE702F-F916-AB4A-A425-1844F5C4A952}"/>
              </a:ext>
            </a:extLst>
          </p:cNvPr>
          <p:cNvPicPr>
            <a:picLocks noChangeAspect="1"/>
          </p:cNvPicPr>
          <p:nvPr/>
        </p:nvPicPr>
        <p:blipFill rotWithShape="1">
          <a:blip r:embed="rId3">
            <a:extLst>
              <a:ext uri="{28A0092B-C50C-407E-A947-70E740481C1C}">
                <a14:useLocalDpi xmlns:a14="http://schemas.microsoft.com/office/drawing/2010/main" val="0"/>
              </a:ext>
            </a:extLst>
          </a:blip>
          <a:srcRect l="2519" t="9584" r="2745" b="14694"/>
          <a:stretch/>
        </p:blipFill>
        <p:spPr>
          <a:xfrm>
            <a:off x="319790" y="348522"/>
            <a:ext cx="11552420" cy="6160957"/>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A50441-C0CE-4227-90EF-C7088F2E3786}"/>
              </a:ext>
            </a:extLst>
          </p:cNvPr>
          <p:cNvSpPr>
            <a:spLocks noGrp="1"/>
          </p:cNvSpPr>
          <p:nvPr>
            <p:ph type="title"/>
          </p:nvPr>
        </p:nvSpPr>
        <p:spPr>
          <a:xfrm>
            <a:off x="469692" y="581461"/>
            <a:ext cx="4508085" cy="1043409"/>
          </a:xfrm>
        </p:spPr>
        <p:txBody>
          <a:bodyPr>
            <a:noAutofit/>
          </a:bodyPr>
          <a:lstStyle/>
          <a:p>
            <a:r>
              <a:rPr lang="en-US" sz="4000" b="1" dirty="0">
                <a:solidFill>
                  <a:srgbClr val="0A4A8E"/>
                </a:solidFill>
                <a:latin typeface="Avenir Next LT Pro" panose="020B0504020202020204" pitchFamily="34" charset="77"/>
              </a:rPr>
              <a:t>TAKE A BREAK FROM CANCER</a:t>
            </a:r>
          </a:p>
        </p:txBody>
      </p:sp>
      <p:sp>
        <p:nvSpPr>
          <p:cNvPr id="3" name="Content Placeholder 2">
            <a:extLst>
              <a:ext uri="{FF2B5EF4-FFF2-40B4-BE49-F238E27FC236}">
                <a16:creationId xmlns:a16="http://schemas.microsoft.com/office/drawing/2014/main" id="{0C99464A-4C7E-414E-871A-B15A06B3FEBE}"/>
              </a:ext>
            </a:extLst>
          </p:cNvPr>
          <p:cNvSpPr>
            <a:spLocks noGrp="1"/>
          </p:cNvSpPr>
          <p:nvPr>
            <p:ph idx="1"/>
          </p:nvPr>
        </p:nvSpPr>
        <p:spPr>
          <a:xfrm>
            <a:off x="469691" y="1727024"/>
            <a:ext cx="4716905" cy="4202912"/>
          </a:xfrm>
        </p:spPr>
        <p:txBody>
          <a:bodyPr anchor="t">
            <a:normAutofit/>
          </a:bodyPr>
          <a:lstStyle/>
          <a:p>
            <a:pPr lvl="0"/>
            <a:r>
              <a:rPr lang="en-US" sz="2200" dirty="0">
                <a:latin typeface="AvenirNext LT Pro" panose="020B0504020202020204" pitchFamily="34" charset="77"/>
              </a:rPr>
              <a:t>Do something fun or meaningful</a:t>
            </a:r>
          </a:p>
          <a:p>
            <a:pPr lvl="0"/>
            <a:r>
              <a:rPr lang="en-US" sz="2200" dirty="0">
                <a:latin typeface="AvenirNext LT Pro" panose="020B0504020202020204" pitchFamily="34" charset="77"/>
              </a:rPr>
              <a:t>Make flexible plans you and your loved one can look forward to</a:t>
            </a:r>
          </a:p>
          <a:p>
            <a:pPr lvl="0"/>
            <a:r>
              <a:rPr lang="en-US" sz="2200" dirty="0">
                <a:latin typeface="AvenirNext LT Pro" panose="020B0504020202020204" pitchFamily="34" charset="77"/>
              </a:rPr>
              <a:t>Talk about things other than cancer</a:t>
            </a:r>
          </a:p>
          <a:p>
            <a:pPr lvl="0"/>
            <a:r>
              <a:rPr lang="en-US" sz="2200" dirty="0">
                <a:latin typeface="AvenirNext LT Pro" panose="020B0504020202020204" pitchFamily="34" charset="77"/>
              </a:rPr>
              <a:t>Provide reassurance that the person is more than the cancer </a:t>
            </a:r>
          </a:p>
          <a:p>
            <a:pPr lvl="0"/>
            <a:r>
              <a:rPr lang="en-US" sz="2200" dirty="0">
                <a:latin typeface="AvenirNext LT Pro" panose="020B0504020202020204" pitchFamily="34" charset="77"/>
              </a:rPr>
              <a:t>Give gifts that reflect who </a:t>
            </a:r>
            <a:br>
              <a:rPr lang="en-US" sz="2200" dirty="0">
                <a:latin typeface="AvenirNext LT Pro" panose="020B0504020202020204" pitchFamily="34" charset="77"/>
              </a:rPr>
            </a:br>
            <a:r>
              <a:rPr lang="en-US" sz="2200" dirty="0">
                <a:latin typeface="AvenirNext LT Pro" panose="020B0504020202020204" pitchFamily="34" charset="77"/>
              </a:rPr>
              <a:t>they are apart from the </a:t>
            </a:r>
            <a:br>
              <a:rPr lang="en-US" sz="2200" dirty="0">
                <a:latin typeface="AvenirNext LT Pro" panose="020B0504020202020204" pitchFamily="34" charset="77"/>
              </a:rPr>
            </a:br>
            <a:r>
              <a:rPr lang="en-US" sz="2200" dirty="0">
                <a:latin typeface="AvenirNext LT Pro" panose="020B0504020202020204" pitchFamily="34" charset="77"/>
              </a:rPr>
              <a:t>cancer</a:t>
            </a:r>
          </a:p>
        </p:txBody>
      </p:sp>
    </p:spTree>
    <p:extLst>
      <p:ext uri="{BB962C8B-B14F-4D97-AF65-F5344CB8AC3E}">
        <p14:creationId xmlns:p14="http://schemas.microsoft.com/office/powerpoint/2010/main" val="134616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043E-CCC1-439B-9392-E62A3C2E250F}"/>
              </a:ext>
            </a:extLst>
          </p:cNvPr>
          <p:cNvSpPr>
            <a:spLocks noGrp="1"/>
          </p:cNvSpPr>
          <p:nvPr>
            <p:ph type="title"/>
          </p:nvPr>
        </p:nvSpPr>
        <p:spPr>
          <a:xfrm>
            <a:off x="318479" y="442112"/>
            <a:ext cx="6586491" cy="1286160"/>
          </a:xfrm>
        </p:spPr>
        <p:txBody>
          <a:bodyPr anchor="b">
            <a:noAutofit/>
          </a:bodyPr>
          <a:lstStyle/>
          <a:p>
            <a:r>
              <a:rPr lang="en-US" b="1" dirty="0">
                <a:solidFill>
                  <a:srgbClr val="0A4A8E"/>
                </a:solidFill>
                <a:latin typeface="Avenir Next LT Pro" panose="020B0504020202020204" pitchFamily="34" charset="77"/>
              </a:rPr>
              <a:t>ACCEPT GOOD DAYS AND BAD DAYS</a:t>
            </a:r>
          </a:p>
        </p:txBody>
      </p:sp>
      <p:sp>
        <p:nvSpPr>
          <p:cNvPr id="3" name="Content Placeholder 2">
            <a:extLst>
              <a:ext uri="{FF2B5EF4-FFF2-40B4-BE49-F238E27FC236}">
                <a16:creationId xmlns:a16="http://schemas.microsoft.com/office/drawing/2014/main" id="{A01F0EA4-B30B-418B-8C8C-18B8A5DA5C4A}"/>
              </a:ext>
            </a:extLst>
          </p:cNvPr>
          <p:cNvSpPr>
            <a:spLocks noGrp="1"/>
          </p:cNvSpPr>
          <p:nvPr>
            <p:ph idx="1"/>
          </p:nvPr>
        </p:nvSpPr>
        <p:spPr>
          <a:xfrm>
            <a:off x="318481" y="1926435"/>
            <a:ext cx="5737545" cy="3785419"/>
          </a:xfrm>
        </p:spPr>
        <p:txBody>
          <a:bodyPr>
            <a:normAutofit/>
          </a:bodyPr>
          <a:lstStyle/>
          <a:p>
            <a:pPr>
              <a:lnSpc>
                <a:spcPct val="100000"/>
              </a:lnSpc>
            </a:pPr>
            <a:r>
              <a:rPr lang="en-US" dirty="0">
                <a:latin typeface="AvenirNext LT Pro" panose="020B0504020202020204" pitchFamily="34" charset="77"/>
              </a:rPr>
              <a:t>Let your loved one have a bad day</a:t>
            </a:r>
          </a:p>
          <a:p>
            <a:pPr>
              <a:lnSpc>
                <a:spcPct val="100000"/>
              </a:lnSpc>
            </a:pPr>
            <a:r>
              <a:rPr lang="en-US" dirty="0">
                <a:latin typeface="AvenirNext LT Pro" panose="020B0504020202020204" pitchFamily="34" charset="77"/>
              </a:rPr>
              <a:t>Do not take a bad day personally as a caregiver</a:t>
            </a:r>
          </a:p>
          <a:p>
            <a:pPr>
              <a:lnSpc>
                <a:spcPct val="100000"/>
              </a:lnSpc>
            </a:pPr>
            <a:r>
              <a:rPr lang="en-US" dirty="0">
                <a:latin typeface="AvenirNext LT Pro" panose="020B0504020202020204" pitchFamily="34" charset="77"/>
              </a:rPr>
              <a:t>Choose your words carefully</a:t>
            </a:r>
          </a:p>
        </p:txBody>
      </p:sp>
      <p:pic>
        <p:nvPicPr>
          <p:cNvPr id="6" name="Picture 5">
            <a:extLst>
              <a:ext uri="{FF2B5EF4-FFF2-40B4-BE49-F238E27FC236}">
                <a16:creationId xmlns:a16="http://schemas.microsoft.com/office/drawing/2014/main" id="{548FBD97-EDD4-014C-ACF5-4F5812EAAD47}"/>
              </a:ext>
            </a:extLst>
          </p:cNvPr>
          <p:cNvPicPr>
            <a:picLocks noChangeAspect="1"/>
          </p:cNvPicPr>
          <p:nvPr/>
        </p:nvPicPr>
        <p:blipFill rotWithShape="1">
          <a:blip r:embed="rId3">
            <a:extLst>
              <a:ext uri="{28A0092B-C50C-407E-A947-70E740481C1C}">
                <a14:useLocalDpi xmlns:a14="http://schemas.microsoft.com/office/drawing/2010/main" val="0"/>
              </a:ext>
            </a:extLst>
          </a:blip>
          <a:srcRect l="4402" r="40418"/>
          <a:stretch/>
        </p:blipFill>
        <p:spPr>
          <a:xfrm>
            <a:off x="6529656" y="0"/>
            <a:ext cx="5671628" cy="6858000"/>
          </a:xfrm>
          <a:prstGeom prst="rect">
            <a:avLst/>
          </a:prstGeom>
        </p:spPr>
      </p:pic>
    </p:spTree>
    <p:extLst>
      <p:ext uri="{BB962C8B-B14F-4D97-AF65-F5344CB8AC3E}">
        <p14:creationId xmlns:p14="http://schemas.microsoft.com/office/powerpoint/2010/main" val="238252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71CA8FEAA18B4B83E9F26CE5B0DCEF" ma:contentTypeVersion="8" ma:contentTypeDescription="Create a new document." ma:contentTypeScope="" ma:versionID="397e5353460acd2111994243fd440525">
  <xsd:schema xmlns:xsd="http://www.w3.org/2001/XMLSchema" xmlns:xs="http://www.w3.org/2001/XMLSchema" xmlns:p="http://schemas.microsoft.com/office/2006/metadata/properties" xmlns:ns2="c7bd7dc8-acd8-4124-9602-504af7068bcf" xmlns:ns3="d353bc6c-ff12-4923-882b-e8845426f0dd" targetNamespace="http://schemas.microsoft.com/office/2006/metadata/properties" ma:root="true" ma:fieldsID="61bab1ae8dbbd19ae939cb80e4a87def" ns2:_="" ns3:_="">
    <xsd:import namespace="c7bd7dc8-acd8-4124-9602-504af7068bcf"/>
    <xsd:import namespace="d353bc6c-ff12-4923-882b-e8845426f0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d7dc8-acd8-4124-9602-504af7068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3bc6c-ff12-4923-882b-e8845426f0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93746-BD74-4C79-9E28-C62CB4DFA40E}">
  <ds:schemaRefs>
    <ds:schemaRef ds:uri="d353bc6c-ff12-4923-882b-e8845426f0d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7bd7dc8-acd8-4124-9602-504af7068bcf"/>
    <ds:schemaRef ds:uri="http://www.w3.org/XML/1998/namespace"/>
  </ds:schemaRefs>
</ds:datastoreItem>
</file>

<file path=customXml/itemProps2.xml><?xml version="1.0" encoding="utf-8"?>
<ds:datastoreItem xmlns:ds="http://schemas.openxmlformats.org/officeDocument/2006/customXml" ds:itemID="{19AC0CB0-0F21-49C7-9BF0-D5021716CCD3}">
  <ds:schemaRefs>
    <ds:schemaRef ds:uri="http://schemas.microsoft.com/sharepoint/v3/contenttype/forms"/>
  </ds:schemaRefs>
</ds:datastoreItem>
</file>

<file path=customXml/itemProps3.xml><?xml version="1.0" encoding="utf-8"?>
<ds:datastoreItem xmlns:ds="http://schemas.openxmlformats.org/officeDocument/2006/customXml" ds:itemID="{AD0CB0AD-82E8-4AF3-87C7-297B961A9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d7dc8-acd8-4124-9602-504af7068bcf"/>
    <ds:schemaRef ds:uri="d353bc6c-ff12-4923-882b-e8845426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3459</TotalTime>
  <Words>2872</Words>
  <Application>Microsoft Office PowerPoint</Application>
  <PresentationFormat>Widescreen</PresentationFormat>
  <Paragraphs>262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EDUCATE YOURSELF ABOUT THE DIAGNOSIS, TREATMENT AND SIDE EFFECTS</vt:lpstr>
      <vt:lpstr>ASK QUESTIONS:</vt:lpstr>
      <vt:lpstr>“Good communication with the person you are caring for is the most important  part of your role.”  -American Cancer Society </vt:lpstr>
      <vt:lpstr>BE A LIFELINE</vt:lpstr>
      <vt:lpstr>FORM A CAREGIVING TEAM</vt:lpstr>
      <vt:lpstr>FORM A CAREGIVING TEAM, CONT.</vt:lpstr>
      <vt:lpstr>TAKE A BREAK FROM CANCER</vt:lpstr>
      <vt:lpstr>ACCEPT GOOD DAYS AND BAD DAYS</vt:lpstr>
      <vt:lpstr>BE EMPATHETIC</vt:lpstr>
      <vt:lpstr>TAKE CARE OF YOURSELF</vt:lpstr>
      <vt:lpstr>TAKE CARE OF YOURSELF, CONT.</vt:lpstr>
      <vt:lpstr>TURN PAIN INTO GAIN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Someone Who Has Cancer:  The Many Hats of a Cancer Caregiver</dc:title>
  <dc:creator>Amy Hosier</dc:creator>
  <cp:lastModifiedBy>Thompson, Kelli K.</cp:lastModifiedBy>
  <cp:revision>47</cp:revision>
  <dcterms:created xsi:type="dcterms:W3CDTF">2019-08-08T19:03:08Z</dcterms:created>
  <dcterms:modified xsi:type="dcterms:W3CDTF">2021-10-21T14:25:34Z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0x010100B271CA8FEAA18B4B83E9F26CE5B0DCEF</vt:lpwstr>
  </property>
</Properties>
</file>