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9" r:id="rId6"/>
    <p:sldId id="257" r:id="rId7"/>
    <p:sldId id="258" r:id="rId8"/>
    <p:sldId id="259" r:id="rId9"/>
    <p:sldId id="260" r:id="rId10"/>
    <p:sldId id="272" r:id="rId11"/>
    <p:sldId id="261" r:id="rId12"/>
    <p:sldId id="262" r:id="rId13"/>
    <p:sldId id="271" r:id="rId14"/>
    <p:sldId id="274" r:id="rId15"/>
    <p:sldId id="268"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A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DCC88-0568-47BA-BC51-EEC2527DEF39}" v="33" dt="2021-10-22T15:41:02.764"/>
    <p1510:client id="{F92CD433-0FFE-41E6-996D-DF92EBD5F5FF}" v="1" dt="2021-03-04T15:54:18.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86394" autoAdjust="0"/>
  </p:normalViewPr>
  <p:slideViewPr>
    <p:cSldViewPr snapToGrid="0">
      <p:cViewPr varScale="1">
        <p:scale>
          <a:sx n="110" d="100"/>
          <a:sy n="110" d="100"/>
        </p:scale>
        <p:origin x="208" y="12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56"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urst, Kerri L." userId="S::kgoodman@uky.edu::7234d1ee-b1a5-4639-84c6-f3beccf47c1a" providerId="AD" clId="Web-{B60DCC88-0568-47BA-BC51-EEC2527DEF39}"/>
    <pc:docChg chg="addSld delSld modSld sldOrd">
      <pc:chgData name="Ashurst, Kerri L." userId="S::kgoodman@uky.edu::7234d1ee-b1a5-4639-84c6-f3beccf47c1a" providerId="AD" clId="Web-{B60DCC88-0568-47BA-BC51-EEC2527DEF39}" dt="2021-10-22T15:41:01.264" v="49" actId="20577"/>
      <pc:docMkLst>
        <pc:docMk/>
      </pc:docMkLst>
      <pc:sldChg chg="modSp">
        <pc:chgData name="Ashurst, Kerri L." userId="S::kgoodman@uky.edu::7234d1ee-b1a5-4639-84c6-f3beccf47c1a" providerId="AD" clId="Web-{B60DCC88-0568-47BA-BC51-EEC2527DEF39}" dt="2021-10-22T15:38:02.800" v="12" actId="20577"/>
        <pc:sldMkLst>
          <pc:docMk/>
          <pc:sldMk cId="3794882258" sldId="256"/>
        </pc:sldMkLst>
        <pc:spChg chg="mod">
          <ac:chgData name="Ashurst, Kerri L." userId="S::kgoodman@uky.edu::7234d1ee-b1a5-4639-84c6-f3beccf47c1a" providerId="AD" clId="Web-{B60DCC88-0568-47BA-BC51-EEC2527DEF39}" dt="2021-10-22T15:38:02.800" v="12" actId="20577"/>
          <ac:spMkLst>
            <pc:docMk/>
            <pc:sldMk cId="3794882258" sldId="256"/>
            <ac:spMk id="4" creationId="{CA0AB7B7-3247-6F45-8A98-545E171B7209}"/>
          </ac:spMkLst>
        </pc:spChg>
      </pc:sldChg>
      <pc:sldChg chg="modNotes">
        <pc:chgData name="Ashurst, Kerri L." userId="S::kgoodman@uky.edu::7234d1ee-b1a5-4639-84c6-f3beccf47c1a" providerId="AD" clId="Web-{B60DCC88-0568-47BA-BC51-EEC2527DEF39}" dt="2021-10-22T15:38:13.957" v="14"/>
        <pc:sldMkLst>
          <pc:docMk/>
          <pc:sldMk cId="2357834692" sldId="257"/>
        </pc:sldMkLst>
      </pc:sldChg>
      <pc:sldChg chg="modNotes">
        <pc:chgData name="Ashurst, Kerri L." userId="S::kgoodman@uky.edu::7234d1ee-b1a5-4639-84c6-f3beccf47c1a" providerId="AD" clId="Web-{B60DCC88-0568-47BA-BC51-EEC2527DEF39}" dt="2021-10-22T15:38:27.458" v="16"/>
        <pc:sldMkLst>
          <pc:docMk/>
          <pc:sldMk cId="2810046178" sldId="258"/>
        </pc:sldMkLst>
      </pc:sldChg>
      <pc:sldChg chg="modNotes">
        <pc:chgData name="Ashurst, Kerri L." userId="S::kgoodman@uky.edu::7234d1ee-b1a5-4639-84c6-f3beccf47c1a" providerId="AD" clId="Web-{B60DCC88-0568-47BA-BC51-EEC2527DEF39}" dt="2021-10-22T15:38:39.474" v="18"/>
        <pc:sldMkLst>
          <pc:docMk/>
          <pc:sldMk cId="2487652291" sldId="259"/>
        </pc:sldMkLst>
      </pc:sldChg>
      <pc:sldChg chg="modNotes">
        <pc:chgData name="Ashurst, Kerri L." userId="S::kgoodman@uky.edu::7234d1ee-b1a5-4639-84c6-f3beccf47c1a" providerId="AD" clId="Web-{B60DCC88-0568-47BA-BC51-EEC2527DEF39}" dt="2021-10-22T15:38:42.349" v="20"/>
        <pc:sldMkLst>
          <pc:docMk/>
          <pc:sldMk cId="1237241879" sldId="260"/>
        </pc:sldMkLst>
      </pc:sldChg>
      <pc:sldChg chg="modNotes">
        <pc:chgData name="Ashurst, Kerri L." userId="S::kgoodman@uky.edu::7234d1ee-b1a5-4639-84c6-f3beccf47c1a" providerId="AD" clId="Web-{B60DCC88-0568-47BA-BC51-EEC2527DEF39}" dt="2021-10-22T15:39:05.366" v="24"/>
        <pc:sldMkLst>
          <pc:docMk/>
          <pc:sldMk cId="4163689551" sldId="261"/>
        </pc:sldMkLst>
      </pc:sldChg>
      <pc:sldChg chg="modNotes">
        <pc:chgData name="Ashurst, Kerri L." userId="S::kgoodman@uky.edu::7234d1ee-b1a5-4639-84c6-f3beccf47c1a" providerId="AD" clId="Web-{B60DCC88-0568-47BA-BC51-EEC2527DEF39}" dt="2021-10-22T15:39:14.101" v="26"/>
        <pc:sldMkLst>
          <pc:docMk/>
          <pc:sldMk cId="932581112" sldId="262"/>
        </pc:sldMkLst>
      </pc:sldChg>
      <pc:sldChg chg="modNotes">
        <pc:chgData name="Ashurst, Kerri L." userId="S::kgoodman@uky.edu::7234d1ee-b1a5-4639-84c6-f3beccf47c1a" providerId="AD" clId="Web-{B60DCC88-0568-47BA-BC51-EEC2527DEF39}" dt="2021-10-22T15:37:31.923" v="1"/>
        <pc:sldMkLst>
          <pc:docMk/>
          <pc:sldMk cId="1662887142" sldId="269"/>
        </pc:sldMkLst>
      </pc:sldChg>
      <pc:sldChg chg="modNotes">
        <pc:chgData name="Ashurst, Kerri L." userId="S::kgoodman@uky.edu::7234d1ee-b1a5-4639-84c6-f3beccf47c1a" providerId="AD" clId="Web-{B60DCC88-0568-47BA-BC51-EEC2527DEF39}" dt="2021-10-22T15:38:54.600" v="22"/>
        <pc:sldMkLst>
          <pc:docMk/>
          <pc:sldMk cId="2460310288" sldId="272"/>
        </pc:sldMkLst>
      </pc:sldChg>
      <pc:sldChg chg="delSp modSp new del ord">
        <pc:chgData name="Ashurst, Kerri L." userId="S::kgoodman@uky.edu::7234d1ee-b1a5-4639-84c6-f3beccf47c1a" providerId="AD" clId="Web-{B60DCC88-0568-47BA-BC51-EEC2527DEF39}" dt="2021-10-22T15:40:27.403" v="39"/>
        <pc:sldMkLst>
          <pc:docMk/>
          <pc:sldMk cId="2021436998" sldId="273"/>
        </pc:sldMkLst>
        <pc:spChg chg="del">
          <ac:chgData name="Ashurst, Kerri L." userId="S::kgoodman@uky.edu::7234d1ee-b1a5-4639-84c6-f3beccf47c1a" providerId="AD" clId="Web-{B60DCC88-0568-47BA-BC51-EEC2527DEF39}" dt="2021-10-22T15:39:43.806" v="31"/>
          <ac:spMkLst>
            <pc:docMk/>
            <pc:sldMk cId="2021436998" sldId="273"/>
            <ac:spMk id="2" creationId="{414F29CA-7662-43BA-A4AE-54762025B15C}"/>
          </ac:spMkLst>
        </pc:spChg>
        <pc:spChg chg="mod">
          <ac:chgData name="Ashurst, Kerri L." userId="S::kgoodman@uky.edu::7234d1ee-b1a5-4639-84c6-f3beccf47c1a" providerId="AD" clId="Web-{B60DCC88-0568-47BA-BC51-EEC2527DEF39}" dt="2021-10-22T15:40:08.370" v="37" actId="20577"/>
          <ac:spMkLst>
            <pc:docMk/>
            <pc:sldMk cId="2021436998" sldId="273"/>
            <ac:spMk id="3" creationId="{5E6ADC0D-8156-4490-BBBB-179F9D3F5FF3}"/>
          </ac:spMkLst>
        </pc:spChg>
      </pc:sldChg>
      <pc:sldChg chg="modSp add replId modNotes">
        <pc:chgData name="Ashurst, Kerri L." userId="S::kgoodman@uky.edu::7234d1ee-b1a5-4639-84c6-f3beccf47c1a" providerId="AD" clId="Web-{B60DCC88-0568-47BA-BC51-EEC2527DEF39}" dt="2021-10-22T15:41:01.264" v="49" actId="20577"/>
        <pc:sldMkLst>
          <pc:docMk/>
          <pc:sldMk cId="2861555987" sldId="274"/>
        </pc:sldMkLst>
        <pc:spChg chg="mod">
          <ac:chgData name="Ashurst, Kerri L." userId="S::kgoodman@uky.edu::7234d1ee-b1a5-4639-84c6-f3beccf47c1a" providerId="AD" clId="Web-{B60DCC88-0568-47BA-BC51-EEC2527DEF39}" dt="2021-10-22T15:41:01.264" v="49" actId="20577"/>
          <ac:spMkLst>
            <pc:docMk/>
            <pc:sldMk cId="2861555987" sldId="274"/>
            <ac:spMk id="3" creationId="{3C09461B-953E-4501-9480-48614ED669DA}"/>
          </ac:spMkLst>
        </pc:spChg>
      </pc:sldChg>
    </pc:docChg>
  </pc:docChgLst>
  <pc:docChgLst>
    <pc:chgData name="Blankenship, Lynn A." userId="S::lablan4@uky.edu::0a9eddc9-9841-4f97-abda-0a6177cf76af" providerId="AD" clId="Web-{F92CD433-0FFE-41E6-996D-DF92EBD5F5FF}"/>
    <pc:docChg chg="modSld">
      <pc:chgData name="Blankenship, Lynn A." userId="S::lablan4@uky.edu::0a9eddc9-9841-4f97-abda-0a6177cf76af" providerId="AD" clId="Web-{F92CD433-0FFE-41E6-996D-DF92EBD5F5FF}" dt="2021-03-04T15:54:18.628" v="0"/>
      <pc:docMkLst>
        <pc:docMk/>
      </pc:docMkLst>
      <pc:sldChg chg="mod modShow">
        <pc:chgData name="Blankenship, Lynn A." userId="S::lablan4@uky.edu::0a9eddc9-9841-4f97-abda-0a6177cf76af" providerId="AD" clId="Web-{F92CD433-0FFE-41E6-996D-DF92EBD5F5FF}" dt="2021-03-04T15:54:18.628" v="0"/>
        <pc:sldMkLst>
          <pc:docMk/>
          <pc:sldMk cId="3794882258"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D508C18-0F35-4238-9383-F9FD6752B0B8}" type="datetimeFigureOut">
              <a:rPr lang="en-US" smtClean="0"/>
              <a:t>10/22/2021</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EFCB1599-2A09-4601-B6FD-BDBDEB5F3795}" type="slidenum">
              <a:rPr lang="en-US" smtClean="0"/>
              <a:t>‹#›</a:t>
            </a:fld>
            <a:endParaRPr lang="en-US"/>
          </a:p>
        </p:txBody>
      </p:sp>
    </p:spTree>
    <p:extLst>
      <p:ext uri="{BB962C8B-B14F-4D97-AF65-F5344CB8AC3E}">
        <p14:creationId xmlns:p14="http://schemas.microsoft.com/office/powerpoint/2010/main" val="364503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9E14A0C-EA74-46A1-BBB8-E3096B2A8290}" type="datetimeFigureOut">
              <a:rPr lang="en-US" smtClean="0"/>
              <a:t>10/22/2021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CFB5108-2381-4DF6-B011-2EF962A8A267}" type="slidenum">
              <a:rPr lang="en-US" smtClean="0"/>
              <a:t>‹#›</a:t>
            </a:fld>
            <a:endParaRPr lang="en-US"/>
          </a:p>
        </p:txBody>
      </p:sp>
    </p:spTree>
    <p:extLst>
      <p:ext uri="{BB962C8B-B14F-4D97-AF65-F5344CB8AC3E}">
        <p14:creationId xmlns:p14="http://schemas.microsoft.com/office/powerpoint/2010/main" val="323653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person’s mental health and their cancer diagnosis and journey affect one another. It can be challenging and confusing to try to handle both. There may not be anyone helping you to talk about or navigate pre-existing mental health issues or mental health issues that arise from being diagnosed with and living with cancer. </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2</a:t>
            </a:fld>
            <a:endParaRPr lang="en-US"/>
          </a:p>
        </p:txBody>
      </p:sp>
    </p:spTree>
    <p:extLst>
      <p:ext uri="{BB962C8B-B14F-4D97-AF65-F5344CB8AC3E}">
        <p14:creationId xmlns:p14="http://schemas.microsoft.com/office/powerpoint/2010/main" val="231655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B5108-2381-4DF6-B011-2EF962A8A267}" type="slidenum">
              <a:rPr lang="en-US" smtClean="0"/>
              <a:t>11</a:t>
            </a:fld>
            <a:endParaRPr lang="en-US"/>
          </a:p>
        </p:txBody>
      </p:sp>
    </p:spTree>
    <p:extLst>
      <p:ext uri="{BB962C8B-B14F-4D97-AF65-F5344CB8AC3E}">
        <p14:creationId xmlns:p14="http://schemas.microsoft.com/office/powerpoint/2010/main" val="213143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and anxiety are two of the most common mental health issues that people may experience after a cancer diagnosis. The uncertainty of a cancer diagnosis and the massive impacts it can have on your life can certainly result in some very powerful emotional and psychological reactions. Some may even continue long after a cancer has gone into remission.  </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3</a:t>
            </a:fld>
            <a:endParaRPr lang="en-US"/>
          </a:p>
        </p:txBody>
      </p:sp>
    </p:spTree>
    <p:extLst>
      <p:ext uri="{BB962C8B-B14F-4D97-AF65-F5344CB8AC3E}">
        <p14:creationId xmlns:p14="http://schemas.microsoft.com/office/powerpoint/2010/main" val="335096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often taught not to talk about our mental health or taught to think that mental health issues are a weakness. However, it is critical that we talk about them and receive support for our mental well being right along with our physical well being after a cancer diagnosis. Focusing on our mental health can result in higher survival rates, a better quality of life, motivation levels to keep fighting, and much more. It is not a weakness at all! Our mental state can be one of the most important components of a cancer journey. </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4</a:t>
            </a:fld>
            <a:endParaRPr lang="en-US"/>
          </a:p>
        </p:txBody>
      </p:sp>
    </p:spTree>
    <p:extLst>
      <p:ext uri="{BB962C8B-B14F-4D97-AF65-F5344CB8AC3E}">
        <p14:creationId xmlns:p14="http://schemas.microsoft.com/office/powerpoint/2010/main" val="226788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often taught to tell a doctor all about our physical symptoms – a headache, a stomach ache, and more. We don’t always find it easy to share emotions we are feeling or behaviors that have changed because of the physical and emotional symptoms we are feeling. However, medical professionals may not be able to know if we are struggling with our mental health if we don’t also talk about the things we are feeling and our behavioral changes in response to how we are feeling. This chart has some good examples of the different types of symptoms to help you be able to cover all these areas when you are talking with your medical staff and your loved ones.</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5</a:t>
            </a:fld>
            <a:endParaRPr lang="en-US"/>
          </a:p>
        </p:txBody>
      </p:sp>
    </p:spTree>
    <p:extLst>
      <p:ext uri="{BB962C8B-B14F-4D97-AF65-F5344CB8AC3E}">
        <p14:creationId xmlns:p14="http://schemas.microsoft.com/office/powerpoint/2010/main" val="69465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examples from slide 5 to help guide you. List out at least one thing you are feeling in each of these 3 areas and then 1-2 ideas for what you can do to help with that symptom.</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6</a:t>
            </a:fld>
            <a:endParaRPr lang="en-US"/>
          </a:p>
        </p:txBody>
      </p:sp>
    </p:spTree>
    <p:extLst>
      <p:ext uri="{BB962C8B-B14F-4D97-AF65-F5344CB8AC3E}">
        <p14:creationId xmlns:p14="http://schemas.microsoft.com/office/powerpoint/2010/main" val="23492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never easy to ask for help. We want to be independent and capable, and we don’t want to burden others. However, living with cancer cannot be done alone. Remember that our medical staff and our loved ones want to help! They cannot always read our minds to know what we need, especially in the mental health sphere. It is ok to ask for help. It is a strength not a weakness. And we could never burden those that care about us and want to help us on our journey through living with cancer.</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7</a:t>
            </a:fld>
            <a:endParaRPr lang="en-US"/>
          </a:p>
        </p:txBody>
      </p:sp>
    </p:spTree>
    <p:extLst>
      <p:ext uri="{BB962C8B-B14F-4D97-AF65-F5344CB8AC3E}">
        <p14:creationId xmlns:p14="http://schemas.microsoft.com/office/powerpoint/2010/main" val="310460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may seem so simple but they can be the single most important things we can do after learning we have a cancer diagnosis. Take care of yourself. </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8</a:t>
            </a:fld>
            <a:endParaRPr lang="en-US"/>
          </a:p>
        </p:txBody>
      </p:sp>
    </p:spTree>
    <p:extLst>
      <p:ext uri="{BB962C8B-B14F-4D97-AF65-F5344CB8AC3E}">
        <p14:creationId xmlns:p14="http://schemas.microsoft.com/office/powerpoint/2010/main" val="24159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questions that can be asked but these are some good examples for opening the sometimes difficult conversations about mental health. Our mental well being is critical during a journey of living with cancer. Do not be afraid to ask all the questions you need to ask and do not feel embarrassed our ashamed to ask them.</a:t>
            </a:r>
          </a:p>
          <a:p>
            <a:endParaRPr lang="en-US" dirty="0">
              <a:cs typeface="Calibri"/>
            </a:endParaRPr>
          </a:p>
        </p:txBody>
      </p:sp>
      <p:sp>
        <p:nvSpPr>
          <p:cNvPr id="4" name="Slide Number Placeholder 3"/>
          <p:cNvSpPr>
            <a:spLocks noGrp="1"/>
          </p:cNvSpPr>
          <p:nvPr>
            <p:ph type="sldNum" sz="quarter" idx="10"/>
          </p:nvPr>
        </p:nvSpPr>
        <p:spPr/>
        <p:txBody>
          <a:bodyPr/>
          <a:lstStyle/>
          <a:p>
            <a:fld id="{ACFB5108-2381-4DF6-B011-2EF962A8A267}" type="slidenum">
              <a:rPr lang="en-US" smtClean="0"/>
              <a:t>9</a:t>
            </a:fld>
            <a:endParaRPr lang="en-US"/>
          </a:p>
        </p:txBody>
      </p:sp>
    </p:spTree>
    <p:extLst>
      <p:ext uri="{BB962C8B-B14F-4D97-AF65-F5344CB8AC3E}">
        <p14:creationId xmlns:p14="http://schemas.microsoft.com/office/powerpoint/2010/main" val="70662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slide to fit your needs and your audience. Add in information about groups/organizations/entities in your area or the area of your audience. Include information about formal resources like cancer centers and Hospice as well as information about informal resources such as local support groups, faith-based gatherings, and community events.</a:t>
            </a:r>
          </a:p>
          <a:p>
            <a:endParaRPr lang="en-US" dirty="0">
              <a:cs typeface="Calibri"/>
            </a:endParaRPr>
          </a:p>
        </p:txBody>
      </p:sp>
      <p:sp>
        <p:nvSpPr>
          <p:cNvPr id="4" name="Slide Number Placeholder 3"/>
          <p:cNvSpPr>
            <a:spLocks noGrp="1"/>
          </p:cNvSpPr>
          <p:nvPr>
            <p:ph type="sldNum" sz="quarter" idx="5"/>
          </p:nvPr>
        </p:nvSpPr>
        <p:spPr/>
        <p:txBody>
          <a:bodyPr/>
          <a:lstStyle/>
          <a:p>
            <a:fld id="{ACFB5108-2381-4DF6-B011-2EF962A8A267}" type="slidenum">
              <a:rPr lang="en-US" smtClean="0"/>
              <a:t>‹#›</a:t>
            </a:fld>
            <a:endParaRPr lang="en-US"/>
          </a:p>
        </p:txBody>
      </p:sp>
    </p:spTree>
    <p:extLst>
      <p:ext uri="{BB962C8B-B14F-4D97-AF65-F5344CB8AC3E}">
        <p14:creationId xmlns:p14="http://schemas.microsoft.com/office/powerpoint/2010/main" val="2230161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3E6519-8872-3846-B907-A026C8D5FA0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1"/>
            <a:ext cx="12192000" cy="6858000"/>
          </a:xfrm>
          <a:prstGeom prst="rect">
            <a:avLst/>
          </a:prstGeom>
        </p:spPr>
      </p:pic>
      <p:sp>
        <p:nvSpPr>
          <p:cNvPr id="8" name="Subtitle 2">
            <a:extLst>
              <a:ext uri="{FF2B5EF4-FFF2-40B4-BE49-F238E27FC236}">
                <a16:creationId xmlns:a16="http://schemas.microsoft.com/office/drawing/2014/main" id="{09A3DB6F-B10F-E14E-940E-8F64AB857582}"/>
              </a:ext>
            </a:extLst>
          </p:cNvPr>
          <p:cNvSpPr>
            <a:spLocks noGrp="1"/>
          </p:cNvSpPr>
          <p:nvPr>
            <p:ph type="subTitle" idx="1"/>
          </p:nvPr>
        </p:nvSpPr>
        <p:spPr>
          <a:xfrm>
            <a:off x="1524000" y="4516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B8DA422A-DF9D-5E4C-83EE-1305E479F4D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20164" t="34375" r="20523" b="31459"/>
          <a:stretch/>
        </p:blipFill>
        <p:spPr>
          <a:xfrm>
            <a:off x="3924300" y="1414462"/>
            <a:ext cx="4343400" cy="3237807"/>
          </a:xfrm>
          <a:prstGeom prst="rect">
            <a:avLst/>
          </a:prstGeom>
        </p:spPr>
      </p:pic>
      <p:pic>
        <p:nvPicPr>
          <p:cNvPr id="10" name="Picture 9">
            <a:extLst>
              <a:ext uri="{FF2B5EF4-FFF2-40B4-BE49-F238E27FC236}">
                <a16:creationId xmlns:a16="http://schemas.microsoft.com/office/drawing/2014/main" id="{3B70C79B-70A8-3044-B9B8-557590DF970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967883" y="-44451"/>
            <a:ext cx="3224117" cy="1458913"/>
          </a:xfrm>
          <a:prstGeom prst="rect">
            <a:avLst/>
          </a:prstGeom>
        </p:spPr>
      </p:pic>
    </p:spTree>
    <p:extLst>
      <p:ext uri="{BB962C8B-B14F-4D97-AF65-F5344CB8AC3E}">
        <p14:creationId xmlns:p14="http://schemas.microsoft.com/office/powerpoint/2010/main" val="317846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58B0B-71E9-413A-ACF1-E5101587FAEC}"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243682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58B0B-71E9-413A-ACF1-E5101587FAEC}"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169873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58B0B-71E9-413A-ACF1-E5101587FAEC}"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3054374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58B0B-71E9-413A-ACF1-E5101587FAE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161351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58B0B-71E9-413A-ACF1-E5101587FAE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302128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8A073F-9AEA-9B4A-9977-4811FB93C97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74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58B0B-71E9-413A-ACF1-E5101587FAE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32323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8A073F-9AEA-9B4A-9977-4811FB93C97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13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58B0B-71E9-413A-ACF1-E5101587FAEC}"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364966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03B455-FAFE-5D4F-A85C-EC97DDF5B29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58B0B-71E9-413A-ACF1-E5101587FAEC}"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404929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8A073F-9AEA-9B4A-9977-4811FB93C97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824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8A073F-9AEA-9B4A-9977-4811FB93C97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622" t="8401" r="1179" b="20843"/>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69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58B0B-71E9-413A-ACF1-E5101587FAEC}"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25B59-4069-4C75-B17D-B513D1CC4969}" type="slidenum">
              <a:rPr lang="en-US" smtClean="0"/>
              <a:t>‹#›</a:t>
            </a:fld>
            <a:endParaRPr lang="en-US"/>
          </a:p>
        </p:txBody>
      </p:sp>
    </p:spTree>
    <p:extLst>
      <p:ext uri="{BB962C8B-B14F-4D97-AF65-F5344CB8AC3E}">
        <p14:creationId xmlns:p14="http://schemas.microsoft.com/office/powerpoint/2010/main" val="265044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58B0B-71E9-413A-ACF1-E5101587FAEC}"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25B59-4069-4C75-B17D-B513D1CC4969}" type="slidenum">
              <a:rPr lang="en-US" smtClean="0"/>
              <a:t>‹#›</a:t>
            </a:fld>
            <a:endParaRPr lang="en-US"/>
          </a:p>
        </p:txBody>
      </p:sp>
    </p:spTree>
    <p:extLst>
      <p:ext uri="{BB962C8B-B14F-4D97-AF65-F5344CB8AC3E}">
        <p14:creationId xmlns:p14="http://schemas.microsoft.com/office/powerpoint/2010/main" val="111901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62" r:id="rId7"/>
    <p:sldLayoutId id="2147483661"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hanational.org/cancer-and-mental-health" TargetMode="External"/><Relationship Id="rId3" Type="http://schemas.openxmlformats.org/officeDocument/2006/relationships/hyperlink" Target="https://www.allaboutcancer.fi/living-with-cancer/wellbeing/" TargetMode="External"/><Relationship Id="rId7" Type="http://schemas.openxmlformats.org/officeDocument/2006/relationships/hyperlink" Target="https://www.thelancet.com/journals/lanonc/article/PIIS1470-2045%2813%2970244-4/full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cbi.nlm.nih.gov/pmc/articles/PMC4282549/" TargetMode="External"/><Relationship Id="rId11" Type="http://schemas.openxmlformats.org/officeDocument/2006/relationships/hyperlink" Target="https://www.valleybehavioral.com/depression/signs-symptoms-causes/" TargetMode="External"/><Relationship Id="rId5" Type="http://schemas.openxmlformats.org/officeDocument/2006/relationships/hyperlink" Target="https://bmjopen.bmj.com/content/4/1/e004295" TargetMode="External"/><Relationship Id="rId10" Type="http://schemas.openxmlformats.org/officeDocument/2006/relationships/hyperlink" Target="https://www.ncbi.nlm.nih.gov/pmc/articles/PMC4356432/#b2-ol-09-04-1509" TargetMode="External"/><Relationship Id="rId4" Type="http://schemas.openxmlformats.org/officeDocument/2006/relationships/hyperlink" Target="https://www.cancer.org/treatment/treatments-and-side-effects/emotional-side-effects/anxiety-fear-depression.html" TargetMode="External"/><Relationship Id="rId9" Type="http://schemas.openxmlformats.org/officeDocument/2006/relationships/hyperlink" Target="https://www.ncbi.nlm.nih.gov/pmc/articles/PMC3992888/#R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A0AB7B7-3247-6F45-8A98-545E171B7209}"/>
              </a:ext>
            </a:extLst>
          </p:cNvPr>
          <p:cNvSpPr txBox="1">
            <a:spLocks/>
          </p:cNvSpPr>
          <p:nvPr/>
        </p:nvSpPr>
        <p:spPr>
          <a:xfrm>
            <a:off x="4505580" y="5471777"/>
            <a:ext cx="3180841"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venirNext LT Pro"/>
              </a:rPr>
              <a:t>AGENT NAME</a:t>
            </a:r>
            <a:endParaRPr lang="en-US" dirty="0">
              <a:latin typeface="Calibri" panose="020F0502020204030204"/>
              <a:cs typeface="Calibri" panose="020F0502020204030204"/>
            </a:endParaRPr>
          </a:p>
          <a:p>
            <a:r>
              <a:rPr lang="en-US" sz="2400" dirty="0">
                <a:latin typeface="AvenirNext LT Pro"/>
              </a:rPr>
              <a:t>DATE</a:t>
            </a:r>
          </a:p>
        </p:txBody>
      </p:sp>
      <p:sp>
        <p:nvSpPr>
          <p:cNvPr id="5" name="Title 1">
            <a:extLst>
              <a:ext uri="{FF2B5EF4-FFF2-40B4-BE49-F238E27FC236}">
                <a16:creationId xmlns:a16="http://schemas.microsoft.com/office/drawing/2014/main" id="{6CA40207-FE1B-104A-8B7B-4E8B4A9B678D}"/>
              </a:ext>
            </a:extLst>
          </p:cNvPr>
          <p:cNvSpPr txBox="1">
            <a:spLocks/>
          </p:cNvSpPr>
          <p:nvPr/>
        </p:nvSpPr>
        <p:spPr>
          <a:xfrm>
            <a:off x="0" y="3875492"/>
            <a:ext cx="12192000" cy="193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A4A8E"/>
                </a:solidFill>
                <a:latin typeface="Avenir Next LT Pro" panose="020B0504020202020204" pitchFamily="34" charset="77"/>
              </a:rPr>
              <a:t>KICK KENTUCKY CANCER: </a:t>
            </a:r>
            <a:br>
              <a:rPr lang="en-US" sz="2800" b="1" dirty="0">
                <a:solidFill>
                  <a:srgbClr val="0A4A8E"/>
                </a:solidFill>
                <a:latin typeface="Avenir Next LT Pro" panose="020B0504020202020204" pitchFamily="34" charset="77"/>
              </a:rPr>
            </a:br>
            <a:r>
              <a:rPr lang="en-US" sz="2800" b="1" dirty="0">
                <a:solidFill>
                  <a:srgbClr val="0A4A8E"/>
                </a:solidFill>
                <a:latin typeface="Avenir Next LT Pro" panose="020B0504020202020204" pitchFamily="34" charset="77"/>
                <a:cs typeface="Arial"/>
              </a:rPr>
              <a:t>TAKING CARE OF MENTAL HEALTH DURING CANCER</a:t>
            </a:r>
            <a:endParaRPr lang="en-US" sz="2800" b="1" dirty="0">
              <a:solidFill>
                <a:srgbClr val="0A4A8E"/>
              </a:solidFill>
              <a:latin typeface="Avenir Next LT Pro" panose="020B0504020202020204" pitchFamily="34" charset="77"/>
            </a:endParaRPr>
          </a:p>
        </p:txBody>
      </p:sp>
    </p:spTree>
    <p:extLst>
      <p:ext uri="{BB962C8B-B14F-4D97-AF65-F5344CB8AC3E}">
        <p14:creationId xmlns:p14="http://schemas.microsoft.com/office/powerpoint/2010/main" val="379488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09461B-953E-4501-9480-48614ED669DA}"/>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b="1" dirty="0">
                <a:solidFill>
                  <a:srgbClr val="0A4A8E"/>
                </a:solidFill>
                <a:latin typeface="Avenir Next LT Pro" panose="020B0504020202020204" pitchFamily="34" charset="77"/>
              </a:rPr>
              <a:t>QUESTIONS AND COMMENTS</a:t>
            </a:r>
          </a:p>
        </p:txBody>
      </p:sp>
    </p:spTree>
    <p:extLst>
      <p:ext uri="{BB962C8B-B14F-4D97-AF65-F5344CB8AC3E}">
        <p14:creationId xmlns:p14="http://schemas.microsoft.com/office/powerpoint/2010/main" val="213348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09461B-953E-4501-9480-48614ED669DA}"/>
              </a:ext>
            </a:extLst>
          </p:cNvPr>
          <p:cNvSpPr>
            <a:spLocks noGrp="1"/>
          </p:cNvSpPr>
          <p:nvPr>
            <p:ph idx="1"/>
          </p:nvPr>
        </p:nvSpPr>
        <p:spPr/>
        <p:txBody>
          <a:bodyPr vert="horz" lIns="91440" tIns="45720" rIns="91440" bIns="45720" rtlCol="0" anchor="t">
            <a:normAutofit/>
          </a:bodyPr>
          <a:lstStyle/>
          <a:p>
            <a:pPr marL="0" indent="0" algn="ctr">
              <a:buNone/>
            </a:pPr>
            <a:endParaRPr lang="en-US" sz="4800" dirty="0"/>
          </a:p>
          <a:p>
            <a:pPr marL="0" indent="0" algn="ctr">
              <a:buNone/>
            </a:pPr>
            <a:endParaRPr lang="en-US" sz="4800" b="1" dirty="0">
              <a:solidFill>
                <a:srgbClr val="0A4A8E"/>
              </a:solidFill>
              <a:latin typeface="Avenir Next LT Pro"/>
            </a:endParaRPr>
          </a:p>
          <a:p>
            <a:pPr marL="0" indent="0" algn="ctr">
              <a:buNone/>
            </a:pPr>
            <a:r>
              <a:rPr lang="en-US" sz="4800" b="1" dirty="0">
                <a:solidFill>
                  <a:srgbClr val="0A4A8E"/>
                </a:solidFill>
                <a:latin typeface="Avenir Next LT Pro"/>
              </a:rPr>
              <a:t>LOCAL RESOURCES</a:t>
            </a:r>
            <a:endParaRPr lang="en-US" sz="4800" b="1" dirty="0">
              <a:solidFill>
                <a:srgbClr val="0A4A8E"/>
              </a:solidFill>
              <a:latin typeface="Avenir Next LT Pro" panose="020B0504020202020204" pitchFamily="34" charset="77"/>
            </a:endParaRPr>
          </a:p>
        </p:txBody>
      </p:sp>
    </p:spTree>
    <p:extLst>
      <p:ext uri="{BB962C8B-B14F-4D97-AF65-F5344CB8AC3E}">
        <p14:creationId xmlns:p14="http://schemas.microsoft.com/office/powerpoint/2010/main" val="286155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723899"/>
          </a:xfrm>
        </p:spPr>
        <p:txBody>
          <a:bodyPr>
            <a:normAutofit/>
          </a:bodyPr>
          <a:lstStyle/>
          <a:p>
            <a:r>
              <a:rPr lang="en-US" b="1" dirty="0">
                <a:solidFill>
                  <a:srgbClr val="0A4A8E"/>
                </a:solidFill>
                <a:latin typeface="Avenir Next LT Pro" panose="020B0504020202020204" pitchFamily="34" charset="77"/>
                <a:cs typeface="Arial" panose="020B0604020202020204" pitchFamily="34" charset="0"/>
              </a:rPr>
              <a:t>REFERENCES</a:t>
            </a:r>
          </a:p>
        </p:txBody>
      </p:sp>
      <p:sp>
        <p:nvSpPr>
          <p:cNvPr id="3" name="Content Placeholder 2"/>
          <p:cNvSpPr>
            <a:spLocks noGrp="1"/>
          </p:cNvSpPr>
          <p:nvPr>
            <p:ph idx="1"/>
          </p:nvPr>
        </p:nvSpPr>
        <p:spPr>
          <a:xfrm>
            <a:off x="838200" y="1127125"/>
            <a:ext cx="10515600" cy="5368268"/>
          </a:xfrm>
        </p:spPr>
        <p:txBody>
          <a:bodyPr>
            <a:noAutofit/>
          </a:bodyPr>
          <a:lstStyle/>
          <a:p>
            <a:r>
              <a:rPr lang="en-US" sz="1300" dirty="0">
                <a:latin typeface="AvenirNext LT Pro" panose="020B0504020202020204" pitchFamily="34" charset="77"/>
              </a:rPr>
              <a:t>All About Cancer – Cancer Society of Finland. Cancer and Well Being. Retrieved May 2019 from </a:t>
            </a:r>
            <a:r>
              <a:rPr lang="en-US" sz="1300" u="sng" dirty="0">
                <a:latin typeface="AvenirNext LT Pro" panose="020B0504020202020204" pitchFamily="34" charset="77"/>
                <a:hlinkClick r:id="rId3"/>
              </a:rPr>
              <a:t>https://www.allaboutcancer.fi/living-with-cancer/wellbeing/</a:t>
            </a:r>
            <a:r>
              <a:rPr lang="en-US" sz="1300" dirty="0">
                <a:latin typeface="AvenirNext LT Pro" panose="020B0504020202020204" pitchFamily="34" charset="77"/>
              </a:rPr>
              <a:t>. </a:t>
            </a:r>
          </a:p>
          <a:p>
            <a:r>
              <a:rPr lang="en-US" sz="1300" dirty="0">
                <a:latin typeface="AvenirNext LT Pro" panose="020B0504020202020204" pitchFamily="34" charset="77"/>
              </a:rPr>
              <a:t>American Cancer Society. Anxiety, Fear, and Depression: Having cancer affects your emotional health. Retrieved May 2019 from</a:t>
            </a:r>
            <a:r>
              <a:rPr lang="en-US" sz="1300" b="1" dirty="0">
                <a:latin typeface="AvenirNext LT Pro" panose="020B0504020202020204" pitchFamily="34" charset="77"/>
              </a:rPr>
              <a:t> </a:t>
            </a:r>
            <a:r>
              <a:rPr lang="en-US" sz="1300" u="sng" dirty="0">
                <a:latin typeface="AvenirNext LT Pro" panose="020B0504020202020204" pitchFamily="34" charset="77"/>
                <a:hlinkClick r:id="rId4"/>
              </a:rPr>
              <a:t>https://www.cancer.org/treatment/treatments-and-side-effects/emotional-side-effects/anxiety-fear-depression.html</a:t>
            </a:r>
            <a:r>
              <a:rPr lang="en-US" sz="1300" dirty="0">
                <a:latin typeface="AvenirNext LT Pro" panose="020B0504020202020204" pitchFamily="34" charset="77"/>
              </a:rPr>
              <a:t>.</a:t>
            </a:r>
            <a:r>
              <a:rPr lang="en-US" sz="1300" b="1" dirty="0">
                <a:latin typeface="AvenirNext LT Pro" panose="020B0504020202020204" pitchFamily="34" charset="77"/>
              </a:rPr>
              <a:t> </a:t>
            </a:r>
          </a:p>
          <a:p>
            <a:r>
              <a:rPr lang="en-US" sz="1300" dirty="0">
                <a:latin typeface="AvenirNext LT Pro" panose="020B0504020202020204" pitchFamily="34" charset="77"/>
              </a:rPr>
              <a:t>Chang, C., Hayes, R. D., Broadbent, M. T., </a:t>
            </a:r>
            <a:r>
              <a:rPr lang="en-US" sz="1300" dirty="0" err="1">
                <a:latin typeface="AvenirNext LT Pro" panose="020B0504020202020204" pitchFamily="34" charset="77"/>
              </a:rPr>
              <a:t>Hotopf</a:t>
            </a:r>
            <a:r>
              <a:rPr lang="en-US" sz="1300" dirty="0">
                <a:latin typeface="AvenirNext LT Pro" panose="020B0504020202020204" pitchFamily="34" charset="77"/>
              </a:rPr>
              <a:t>, M., Davies, E., </a:t>
            </a:r>
            <a:r>
              <a:rPr lang="en-US" sz="1300" dirty="0" err="1">
                <a:latin typeface="AvenirNext LT Pro" panose="020B0504020202020204" pitchFamily="34" charset="77"/>
              </a:rPr>
              <a:t>Møller</a:t>
            </a:r>
            <a:r>
              <a:rPr lang="en-US" sz="1300" dirty="0">
                <a:latin typeface="AvenirNext LT Pro" panose="020B0504020202020204" pitchFamily="34" charset="77"/>
              </a:rPr>
              <a:t>, H., &amp; Stewart, R. (2014). A cohort study on mental disorders, stage of cancer at diagnosis and subsequent survival. Retrieved May 2019 from </a:t>
            </a:r>
            <a:r>
              <a:rPr lang="en-US" sz="1300" u="sng" dirty="0">
                <a:latin typeface="AvenirNext LT Pro" panose="020B0504020202020204" pitchFamily="34" charset="77"/>
                <a:hlinkClick r:id="rId5"/>
              </a:rPr>
              <a:t>https://bmjopen.bmj.com/content/4/1/e004295</a:t>
            </a:r>
            <a:r>
              <a:rPr lang="en-US" sz="1300" dirty="0">
                <a:latin typeface="AvenirNext LT Pro" panose="020B0504020202020204" pitchFamily="34" charset="77"/>
              </a:rPr>
              <a:t>.</a:t>
            </a:r>
          </a:p>
          <a:p>
            <a:r>
              <a:rPr lang="en-US" sz="1300" dirty="0">
                <a:latin typeface="AvenirNext LT Pro" panose="020B0504020202020204" pitchFamily="34" charset="77"/>
              </a:rPr>
              <a:t>Hewitt M, Rowland JH, </a:t>
            </a:r>
            <a:r>
              <a:rPr lang="en-US" sz="1300" dirty="0" err="1">
                <a:latin typeface="AvenirNext LT Pro" panose="020B0504020202020204" pitchFamily="34" charset="77"/>
              </a:rPr>
              <a:t>Yancik</a:t>
            </a:r>
            <a:r>
              <a:rPr lang="en-US" sz="1300" dirty="0">
                <a:latin typeface="AvenirNext LT Pro" panose="020B0504020202020204" pitchFamily="34" charset="77"/>
              </a:rPr>
              <a:t> R. Cancer survivors in the United States: age, health, and disability. </a:t>
            </a:r>
            <a:r>
              <a:rPr lang="en-US" sz="1300" i="1" dirty="0">
                <a:latin typeface="AvenirNext LT Pro" panose="020B0504020202020204" pitchFamily="34" charset="77"/>
              </a:rPr>
              <a:t>J </a:t>
            </a:r>
            <a:r>
              <a:rPr lang="en-US" sz="1300" i="1" dirty="0" err="1">
                <a:latin typeface="AvenirNext LT Pro" panose="020B0504020202020204" pitchFamily="34" charset="77"/>
              </a:rPr>
              <a:t>Gerontol</a:t>
            </a:r>
            <a:r>
              <a:rPr lang="en-US" sz="1300" i="1" dirty="0">
                <a:latin typeface="AvenirNext LT Pro" panose="020B0504020202020204" pitchFamily="34" charset="77"/>
              </a:rPr>
              <a:t> A Biol Sci Med Sci</a:t>
            </a:r>
            <a:r>
              <a:rPr lang="en-US" sz="1300" dirty="0">
                <a:latin typeface="AvenirNext LT Pro" panose="020B0504020202020204" pitchFamily="34" charset="77"/>
              </a:rPr>
              <a:t>. 2003;58(1):82-91. Cited by: Naughton MJ, Weaver KE. Physical and mental health among cancer survivors: considerations for long-term care and quality of life. </a:t>
            </a:r>
            <a:r>
              <a:rPr lang="en-US" sz="1300" i="1" dirty="0">
                <a:latin typeface="AvenirNext LT Pro" panose="020B0504020202020204" pitchFamily="34" charset="77"/>
              </a:rPr>
              <a:t>N C Med J</a:t>
            </a:r>
            <a:r>
              <a:rPr lang="en-US" sz="1300" dirty="0">
                <a:latin typeface="AvenirNext LT Pro" panose="020B0504020202020204" pitchFamily="34" charset="77"/>
              </a:rPr>
              <a:t>. 2014;75(4):283.</a:t>
            </a:r>
          </a:p>
          <a:p>
            <a:r>
              <a:rPr lang="en-US" sz="1300" dirty="0" err="1">
                <a:latin typeface="AvenirNext LT Pro" panose="020B0504020202020204" pitchFamily="34" charset="77"/>
              </a:rPr>
              <a:t>Krebber</a:t>
            </a:r>
            <a:r>
              <a:rPr lang="en-US" sz="1300" dirty="0">
                <a:latin typeface="AvenirNext LT Pro" panose="020B0504020202020204" pitchFamily="34" charset="77"/>
              </a:rPr>
              <a:t>, A. M., </a:t>
            </a:r>
            <a:r>
              <a:rPr lang="en-US" sz="1300" dirty="0" err="1">
                <a:latin typeface="AvenirNext LT Pro" panose="020B0504020202020204" pitchFamily="34" charset="77"/>
              </a:rPr>
              <a:t>Buffart</a:t>
            </a:r>
            <a:r>
              <a:rPr lang="en-US" sz="1300" dirty="0">
                <a:latin typeface="AvenirNext LT Pro" panose="020B0504020202020204" pitchFamily="34" charset="77"/>
              </a:rPr>
              <a:t>, L. M., Kleijn, G., </a:t>
            </a:r>
            <a:r>
              <a:rPr lang="en-US" sz="1300" dirty="0" err="1">
                <a:latin typeface="AvenirNext LT Pro" panose="020B0504020202020204" pitchFamily="34" charset="77"/>
              </a:rPr>
              <a:t>Riepma</a:t>
            </a:r>
            <a:r>
              <a:rPr lang="en-US" sz="1300" dirty="0">
                <a:latin typeface="AvenirNext LT Pro" panose="020B0504020202020204" pitchFamily="34" charset="77"/>
              </a:rPr>
              <a:t>, (2013). Prevalence of depression in cancer patients: a meta-analysis of diagnostic interviews and self-report instruments. </a:t>
            </a:r>
            <a:r>
              <a:rPr lang="en-US" sz="1300" i="1" dirty="0">
                <a:latin typeface="AvenirNext LT Pro" panose="020B0504020202020204" pitchFamily="34" charset="77"/>
              </a:rPr>
              <a:t>Psycho-oncology</a:t>
            </a:r>
            <a:r>
              <a:rPr lang="en-US" sz="1300" dirty="0">
                <a:latin typeface="AvenirNext LT Pro" panose="020B0504020202020204" pitchFamily="34" charset="77"/>
              </a:rPr>
              <a:t>, </a:t>
            </a:r>
            <a:r>
              <a:rPr lang="en-US" sz="1300" i="1" dirty="0">
                <a:latin typeface="AvenirNext LT Pro" panose="020B0504020202020204" pitchFamily="34" charset="77"/>
              </a:rPr>
              <a:t>23</a:t>
            </a:r>
            <a:r>
              <a:rPr lang="en-US" sz="1300" dirty="0">
                <a:latin typeface="AvenirNext LT Pro" panose="020B0504020202020204" pitchFamily="34" charset="77"/>
              </a:rPr>
              <a:t>(2), 121-30. Retrieved May 2019 from </a:t>
            </a:r>
            <a:r>
              <a:rPr lang="en-US" sz="1300" u="sng" dirty="0">
                <a:latin typeface="AvenirNext LT Pro" panose="020B0504020202020204" pitchFamily="34" charset="77"/>
                <a:hlinkClick r:id="rId6"/>
              </a:rPr>
              <a:t>https://www.ncbi.nlm.nih.gov/pmc/articles/PMC4282549/</a:t>
            </a:r>
            <a:r>
              <a:rPr lang="en-US" sz="1300" dirty="0">
                <a:latin typeface="AvenirNext LT Pro" panose="020B0504020202020204" pitchFamily="34" charset="77"/>
              </a:rPr>
              <a:t>.</a:t>
            </a:r>
          </a:p>
          <a:p>
            <a:r>
              <a:rPr lang="en-US" sz="1300" dirty="0">
                <a:latin typeface="AvenirNext LT Pro" panose="020B0504020202020204" pitchFamily="34" charset="77"/>
              </a:rPr>
              <a:t>Mitchell, A.J., Ferguson, D.W., Gill, J., Paul, J., &amp; Symonds, P. (2013). Depression and Anxiety in Long Term Cancer Survivors Compared with Spouses and healthy Controls: A Systematic Review and Meta-Analysis. The Lancet: Oncology, 14 (8), pp. 721-732.. Accessed May 2019 from </a:t>
            </a:r>
            <a:r>
              <a:rPr lang="en-US" sz="1300" u="sng" dirty="0">
                <a:latin typeface="AvenirNext LT Pro" panose="020B0504020202020204" pitchFamily="34" charset="77"/>
                <a:hlinkClick r:id="rId7"/>
              </a:rPr>
              <a:t>https://www.thelancet.com/journals/lanonc/article/PIIS1470-2045%2813%2970244-4/fulltext</a:t>
            </a:r>
            <a:r>
              <a:rPr lang="en-US" sz="1300" dirty="0">
                <a:latin typeface="AvenirNext LT Pro" panose="020B0504020202020204" pitchFamily="34" charset="77"/>
              </a:rPr>
              <a:t>.</a:t>
            </a:r>
          </a:p>
          <a:p>
            <a:r>
              <a:rPr lang="en-US" sz="1300" dirty="0">
                <a:latin typeface="AvenirNext LT Pro" panose="020B0504020202020204" pitchFamily="34" charset="77"/>
              </a:rPr>
              <a:t>Mental Health America. Cancer and Mental Health. Accessed May 2019 from </a:t>
            </a:r>
            <a:r>
              <a:rPr lang="en-US" sz="1300" u="sng" dirty="0">
                <a:latin typeface="AvenirNext LT Pro" panose="020B0504020202020204" pitchFamily="34" charset="77"/>
                <a:hlinkClick r:id="rId8"/>
              </a:rPr>
              <a:t>https://www.mhanational.org/cancer-and-mental-health</a:t>
            </a:r>
            <a:endParaRPr lang="en-US" sz="1300" u="sng" dirty="0">
              <a:latin typeface="AvenirNext LT Pro" panose="020B0504020202020204" pitchFamily="34" charset="77"/>
            </a:endParaRPr>
          </a:p>
          <a:p>
            <a:r>
              <a:rPr lang="en-US" sz="1300" dirty="0" err="1">
                <a:latin typeface="AvenirNext LT Pro" panose="020B0504020202020204" pitchFamily="34" charset="77"/>
              </a:rPr>
              <a:t>Nakash</a:t>
            </a:r>
            <a:r>
              <a:rPr lang="en-US" sz="1300" dirty="0">
                <a:latin typeface="AvenirNext LT Pro" panose="020B0504020202020204" pitchFamily="34" charset="77"/>
              </a:rPr>
              <a:t> O, </a:t>
            </a:r>
            <a:r>
              <a:rPr lang="en-US" sz="1300" dirty="0" err="1">
                <a:latin typeface="AvenirNext LT Pro" panose="020B0504020202020204" pitchFamily="34" charset="77"/>
              </a:rPr>
              <a:t>Levav</a:t>
            </a:r>
            <a:r>
              <a:rPr lang="en-US" sz="1300" dirty="0">
                <a:latin typeface="AvenirNext LT Pro" panose="020B0504020202020204" pitchFamily="34" charset="77"/>
              </a:rPr>
              <a:t> I, Aguilar-</a:t>
            </a:r>
            <a:r>
              <a:rPr lang="en-US" sz="1300" dirty="0" err="1">
                <a:latin typeface="AvenirNext LT Pro" panose="020B0504020202020204" pitchFamily="34" charset="77"/>
              </a:rPr>
              <a:t>Gaxiola</a:t>
            </a:r>
            <a:r>
              <a:rPr lang="en-US" sz="1300" dirty="0">
                <a:latin typeface="AvenirNext LT Pro" panose="020B0504020202020204" pitchFamily="34" charset="77"/>
              </a:rPr>
              <a:t> S, Alonso, J., Andrade, L.H., et. al. (2013). Comorbidity of common mental disorders with cancer and their treatment gap: findings from the World Mental Health Surveys. </a:t>
            </a:r>
            <a:r>
              <a:rPr lang="en-US" sz="1300" i="1" dirty="0">
                <a:latin typeface="AvenirNext LT Pro" panose="020B0504020202020204" pitchFamily="34" charset="77"/>
              </a:rPr>
              <a:t>Psycho-oncology</a:t>
            </a:r>
            <a:r>
              <a:rPr lang="en-US" sz="1300" dirty="0">
                <a:latin typeface="AvenirNext LT Pro" panose="020B0504020202020204" pitchFamily="34" charset="77"/>
              </a:rPr>
              <a:t>, </a:t>
            </a:r>
            <a:r>
              <a:rPr lang="en-US" sz="1300" i="1" dirty="0">
                <a:latin typeface="AvenirNext LT Pro" panose="020B0504020202020204" pitchFamily="34" charset="77"/>
              </a:rPr>
              <a:t>23</a:t>
            </a:r>
            <a:r>
              <a:rPr lang="en-US" sz="1300" dirty="0">
                <a:latin typeface="AvenirNext LT Pro" panose="020B0504020202020204" pitchFamily="34" charset="77"/>
              </a:rPr>
              <a:t>(1), 40-51. Retrieved May 2019 from </a:t>
            </a:r>
            <a:r>
              <a:rPr lang="en-US" sz="1300" u="sng" dirty="0">
                <a:latin typeface="AvenirNext LT Pro" panose="020B0504020202020204" pitchFamily="34" charset="77"/>
                <a:hlinkClick r:id="rId9"/>
              </a:rPr>
              <a:t>https://www.ncbi.nlm.nih.gov/pmc/articles/PMC3992888/#R5</a:t>
            </a:r>
            <a:r>
              <a:rPr lang="en-US" sz="1300" dirty="0">
                <a:latin typeface="AvenirNext LT Pro" panose="020B0504020202020204" pitchFamily="34" charset="77"/>
              </a:rPr>
              <a:t>.</a:t>
            </a:r>
          </a:p>
          <a:p>
            <a:r>
              <a:rPr lang="en-US" sz="1300" dirty="0">
                <a:latin typeface="AvenirNext LT Pro" panose="020B0504020202020204" pitchFamily="34" charset="77"/>
              </a:rPr>
              <a:t>Smith H. R. (2015). Depression in cancer patients: Pathogenesis, implications and treatment (Review). </a:t>
            </a:r>
            <a:r>
              <a:rPr lang="en-US" sz="1300" i="1" dirty="0">
                <a:latin typeface="AvenirNext LT Pro" panose="020B0504020202020204" pitchFamily="34" charset="77"/>
              </a:rPr>
              <a:t>Oncology letters</a:t>
            </a:r>
            <a:r>
              <a:rPr lang="en-US" sz="1300" dirty="0">
                <a:latin typeface="AvenirNext LT Pro" panose="020B0504020202020204" pitchFamily="34" charset="77"/>
              </a:rPr>
              <a:t>, </a:t>
            </a:r>
            <a:r>
              <a:rPr lang="en-US" sz="1300" i="1" dirty="0">
                <a:latin typeface="AvenirNext LT Pro" panose="020B0504020202020204" pitchFamily="34" charset="77"/>
              </a:rPr>
              <a:t>9</a:t>
            </a:r>
            <a:r>
              <a:rPr lang="en-US" sz="1300" dirty="0">
                <a:latin typeface="AvenirNext LT Pro" panose="020B0504020202020204" pitchFamily="34" charset="77"/>
              </a:rPr>
              <a:t>(4), 1509-1514. Retrieved May 2019 from </a:t>
            </a:r>
            <a:r>
              <a:rPr lang="en-US" sz="1300" u="sng" dirty="0">
                <a:latin typeface="AvenirNext LT Pro" panose="020B0504020202020204" pitchFamily="34" charset="77"/>
                <a:hlinkClick r:id="rId10"/>
              </a:rPr>
              <a:t>https://www.ncbi.nlm.nih.gov/pmc/articles/PMC4356432/#b2-ol-09-04-1509</a:t>
            </a:r>
            <a:r>
              <a:rPr lang="en-US" sz="1300" dirty="0">
                <a:latin typeface="AvenirNext LT Pro" panose="020B0504020202020204" pitchFamily="34" charset="77"/>
              </a:rPr>
              <a:t>.</a:t>
            </a:r>
          </a:p>
          <a:p>
            <a:r>
              <a:rPr lang="en-US" sz="1300" dirty="0">
                <a:latin typeface="AvenirNext LT Pro" panose="020B0504020202020204" pitchFamily="34" charset="77"/>
              </a:rPr>
              <a:t>Valley Behavioral Health System (2019). Signs and Symptoms of Depression. Retrieved May 2019 from </a:t>
            </a:r>
            <a:r>
              <a:rPr lang="en-US" sz="1300" u="sng" dirty="0">
                <a:latin typeface="AvenirNext LT Pro" panose="020B0504020202020204" pitchFamily="34" charset="77"/>
                <a:hlinkClick r:id="rId11"/>
              </a:rPr>
              <a:t>https://www.valleybehavioral.com/depression/signs-symptoms-causes/</a:t>
            </a:r>
            <a:r>
              <a:rPr lang="en-US" sz="1300" dirty="0">
                <a:latin typeface="AvenirNext LT Pro" panose="020B0504020202020204" pitchFamily="34" charset="77"/>
              </a:rPr>
              <a:t>.</a:t>
            </a:r>
          </a:p>
        </p:txBody>
      </p:sp>
    </p:spTree>
    <p:extLst>
      <p:ext uri="{BB962C8B-B14F-4D97-AF65-F5344CB8AC3E}">
        <p14:creationId xmlns:p14="http://schemas.microsoft.com/office/powerpoint/2010/main" val="191258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5C36-7506-4FEA-9662-F9D834B448B8}"/>
              </a:ext>
            </a:extLst>
          </p:cNvPr>
          <p:cNvSpPr>
            <a:spLocks noGrp="1"/>
          </p:cNvSpPr>
          <p:nvPr>
            <p:ph type="title"/>
          </p:nvPr>
        </p:nvSpPr>
        <p:spPr/>
        <p:txBody>
          <a:bodyPr>
            <a:normAutofit fontScale="90000"/>
          </a:bodyPr>
          <a:lstStyle/>
          <a:p>
            <a:br>
              <a:rPr lang="en-US" b="1" dirty="0"/>
            </a:br>
            <a:r>
              <a:rPr lang="en-US" sz="4900" b="1" dirty="0">
                <a:solidFill>
                  <a:srgbClr val="0A4A8E"/>
                </a:solidFill>
                <a:latin typeface="Avenir Next LT Pro" panose="020B0504020202020204" pitchFamily="34" charset="77"/>
              </a:rPr>
              <a:t>CHALLENGES TO MENTAL HEALTH AFTER A CANCER DIAGNOSIS</a:t>
            </a:r>
            <a:br>
              <a:rPr lang="en-US" dirty="0"/>
            </a:br>
            <a:endParaRPr lang="en-US" dirty="0"/>
          </a:p>
        </p:txBody>
      </p:sp>
      <p:sp>
        <p:nvSpPr>
          <p:cNvPr id="3" name="Content Placeholder 2">
            <a:extLst>
              <a:ext uri="{FF2B5EF4-FFF2-40B4-BE49-F238E27FC236}">
                <a16:creationId xmlns:a16="http://schemas.microsoft.com/office/drawing/2014/main" id="{544930EA-BE53-4395-9D48-DFC7EA686E9F}"/>
              </a:ext>
            </a:extLst>
          </p:cNvPr>
          <p:cNvSpPr>
            <a:spLocks noGrp="1"/>
          </p:cNvSpPr>
          <p:nvPr>
            <p:ph idx="1"/>
          </p:nvPr>
        </p:nvSpPr>
        <p:spPr>
          <a:xfrm>
            <a:off x="838199" y="1825624"/>
            <a:ext cx="11065933" cy="5032375"/>
          </a:xfrm>
        </p:spPr>
        <p:txBody>
          <a:bodyPr/>
          <a:lstStyle/>
          <a:p>
            <a:pPr>
              <a:lnSpc>
                <a:spcPct val="100000"/>
              </a:lnSpc>
            </a:pPr>
            <a:r>
              <a:rPr lang="en-US" dirty="0">
                <a:latin typeface="AvenirNext LT Pro" panose="020B0504020202020204" pitchFamily="34" charset="77"/>
              </a:rPr>
              <a:t>Cancer and mental health issues can go hand-in-hand</a:t>
            </a:r>
          </a:p>
          <a:p>
            <a:pPr>
              <a:lnSpc>
                <a:spcPct val="100000"/>
              </a:lnSpc>
            </a:pPr>
            <a:r>
              <a:rPr lang="en-US" dirty="0">
                <a:latin typeface="AvenirNext LT Pro" panose="020B0504020202020204" pitchFamily="34" charset="77"/>
              </a:rPr>
              <a:t>Treatment and recovery are more possible when diagnosed early</a:t>
            </a:r>
          </a:p>
          <a:p>
            <a:pPr>
              <a:lnSpc>
                <a:spcPct val="100000"/>
              </a:lnSpc>
            </a:pPr>
            <a:r>
              <a:rPr lang="en-US" dirty="0">
                <a:latin typeface="AvenirNext LT Pro" panose="020B0504020202020204" pitchFamily="34" charset="77"/>
              </a:rPr>
              <a:t>Many people who have been diagnosed with cancer are not educated about mental health issues</a:t>
            </a:r>
          </a:p>
          <a:p>
            <a:pPr>
              <a:lnSpc>
                <a:spcPct val="100000"/>
              </a:lnSpc>
            </a:pPr>
            <a:r>
              <a:rPr lang="en-US" dirty="0">
                <a:latin typeface="AvenirNext LT Pro" panose="020B0504020202020204" pitchFamily="34" charset="77"/>
              </a:rPr>
              <a:t>Cancer-care teams may not contain a mental health expert</a:t>
            </a:r>
          </a:p>
          <a:p>
            <a:pPr>
              <a:lnSpc>
                <a:spcPct val="100000"/>
              </a:lnSpc>
            </a:pPr>
            <a:r>
              <a:rPr lang="en-US" dirty="0">
                <a:latin typeface="AvenirNext LT Pro" panose="020B0504020202020204" pitchFamily="34" charset="77"/>
              </a:rPr>
              <a:t>Mental health issues may fall to the bottom of the priority list during cancer treatment </a:t>
            </a:r>
          </a:p>
          <a:p>
            <a:pPr>
              <a:lnSpc>
                <a:spcPct val="100000"/>
              </a:lnSpc>
            </a:pPr>
            <a:r>
              <a:rPr lang="en-US" dirty="0">
                <a:latin typeface="AvenirNext LT Pro" panose="020B0504020202020204" pitchFamily="34" charset="77"/>
              </a:rPr>
              <a:t>Untreated mental health issues can lead to poorer outcomes for cancer treatment </a:t>
            </a:r>
          </a:p>
        </p:txBody>
      </p:sp>
    </p:spTree>
    <p:extLst>
      <p:ext uri="{BB962C8B-B14F-4D97-AF65-F5344CB8AC3E}">
        <p14:creationId xmlns:p14="http://schemas.microsoft.com/office/powerpoint/2010/main" val="166288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CDE0E47-8578-4AEE-96B1-9012F8A2C479}"/>
              </a:ext>
            </a:extLst>
          </p:cNvPr>
          <p:cNvGraphicFramePr>
            <a:graphicFrameLocks noGrp="1"/>
          </p:cNvGraphicFramePr>
          <p:nvPr>
            <p:ph sz="half" idx="2"/>
            <p:extLst>
              <p:ext uri="{D42A27DB-BD31-4B8C-83A1-F6EECF244321}">
                <p14:modId xmlns:p14="http://schemas.microsoft.com/office/powerpoint/2010/main" val="2147323722"/>
              </p:ext>
            </p:extLst>
          </p:nvPr>
        </p:nvGraphicFramePr>
        <p:xfrm>
          <a:off x="839788" y="1690688"/>
          <a:ext cx="10387012" cy="4232139"/>
        </p:xfrm>
        <a:graphic>
          <a:graphicData uri="http://schemas.openxmlformats.org/drawingml/2006/table">
            <a:tbl>
              <a:tblPr>
                <a:tableStyleId>{073A0DAA-6AF3-43AB-8588-CEC1D06C72B9}</a:tableStyleId>
              </a:tblPr>
              <a:tblGrid>
                <a:gridCol w="4435120">
                  <a:extLst>
                    <a:ext uri="{9D8B030D-6E8A-4147-A177-3AD203B41FA5}">
                      <a16:colId xmlns:a16="http://schemas.microsoft.com/office/drawing/2014/main" val="779957574"/>
                    </a:ext>
                  </a:extLst>
                </a:gridCol>
                <a:gridCol w="5951892">
                  <a:extLst>
                    <a:ext uri="{9D8B030D-6E8A-4147-A177-3AD203B41FA5}">
                      <a16:colId xmlns:a16="http://schemas.microsoft.com/office/drawing/2014/main" val="3766390004"/>
                    </a:ext>
                  </a:extLst>
                </a:gridCol>
              </a:tblGrid>
              <a:tr h="1588678">
                <a:tc>
                  <a:txBody>
                    <a:bodyPr/>
                    <a:lstStyle/>
                    <a:p>
                      <a:pPr marL="0" marR="0"/>
                      <a:r>
                        <a:rPr lang="en-US" sz="1800" b="1" i="0" dirty="0">
                          <a:effectLst/>
                          <a:latin typeface="Avenir Next LT Pro" panose="020B0504020202020204" pitchFamily="34" charset="77"/>
                        </a:rPr>
                        <a:t>General Mental Health </a:t>
                      </a:r>
                      <a:r>
                        <a:rPr lang="en-US" sz="1800" b="0" i="0" dirty="0">
                          <a:effectLst/>
                          <a:latin typeface="AvenirNext LT Pro" panose="020B0504020202020204" pitchFamily="34" charset="77"/>
                        </a:rPr>
                        <a:t>– Includes our emotional, psychological, and social well-being. Affects how we think, feel, and act. A cancer diagnosis can affect all aspects of your daily life: relationships, work, daily activities. </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342900" marR="0" lvl="0" indent="-342900">
                        <a:buFont typeface="Symbol" panose="05050102010706020507" pitchFamily="18" charset="2"/>
                        <a:buChar char=""/>
                      </a:pPr>
                      <a:r>
                        <a:rPr lang="en-US" sz="1800" b="0" i="0" dirty="0">
                          <a:effectLst/>
                          <a:latin typeface="AvenirNext LT Pro" panose="020B0504020202020204" pitchFamily="34" charset="77"/>
                        </a:rPr>
                        <a:t>Up to one-third of people treated for cancer in hospitals have a common mental health condition.</a:t>
                      </a:r>
                    </a:p>
                    <a:p>
                      <a:pPr marL="342900" marR="0" lvl="0" indent="-342900">
                        <a:buFont typeface="Symbol" panose="05050102010706020507" pitchFamily="18" charset="2"/>
                        <a:buChar char=""/>
                      </a:pPr>
                      <a:r>
                        <a:rPr lang="en-US" sz="1800" b="0" i="0" dirty="0">
                          <a:effectLst/>
                          <a:latin typeface="AvenirNext LT Pro" panose="020B0504020202020204" pitchFamily="34" charset="77"/>
                        </a:rPr>
                        <a:t>Adult cancer survivors may be more than twice as likely to have “disabling psychological problems” as adults without cancer.</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26394611"/>
                  </a:ext>
                </a:extLst>
              </a:tr>
              <a:tr h="1400131">
                <a:tc>
                  <a:txBody>
                    <a:bodyPr/>
                    <a:lstStyle/>
                    <a:p>
                      <a:pPr marL="0" marR="0"/>
                      <a:r>
                        <a:rPr lang="en-US" sz="1800" b="1" i="0" dirty="0">
                          <a:effectLst/>
                          <a:latin typeface="Avenir Next LT Pro" panose="020B0504020202020204" pitchFamily="34" charset="77"/>
                        </a:rPr>
                        <a:t>Depression</a:t>
                      </a:r>
                      <a:r>
                        <a:rPr lang="en-US" sz="1800" b="0" i="0" dirty="0">
                          <a:effectLst/>
                          <a:latin typeface="AvenirNext LT Pro" panose="020B0504020202020204" pitchFamily="34" charset="77"/>
                        </a:rPr>
                        <a:t> - A mood disorder that causes a persistent feeling of sadness and loss of interest and can interfere with your daily functioning. Can impair functioning and make it difficult to follow a treatment plan. </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342900" marR="0" lvl="0" indent="-342900">
                        <a:buFont typeface="Symbol" panose="05050102010706020507" pitchFamily="18" charset="2"/>
                        <a:buChar char=""/>
                      </a:pPr>
                      <a:r>
                        <a:rPr lang="en-US" sz="1800" b="0" i="0" dirty="0">
                          <a:effectLst/>
                          <a:latin typeface="AvenirNext LT Pro" panose="020B0504020202020204" pitchFamily="34" charset="77"/>
                        </a:rPr>
                        <a:t>Rates of Major Depressive Disorder are thought to be up to 3 times higher in cancer patients than in the general population.</a:t>
                      </a:r>
                    </a:p>
                    <a:p>
                      <a:pPr marL="342900" marR="0" lvl="0" indent="-342900">
                        <a:buFont typeface="Symbol" panose="05050102010706020507" pitchFamily="18" charset="2"/>
                        <a:buChar char=""/>
                      </a:pPr>
                      <a:r>
                        <a:rPr lang="en-US" sz="1800" b="0" i="0" dirty="0">
                          <a:effectLst/>
                          <a:latin typeface="AvenirNext LT Pro" panose="020B0504020202020204" pitchFamily="34" charset="77"/>
                        </a:rPr>
                        <a:t>Anywhere from 8%</a:t>
                      </a:r>
                      <a:r>
                        <a:rPr lang="en-US" sz="1800" b="0" i="0" baseline="0" dirty="0">
                          <a:effectLst/>
                          <a:latin typeface="AvenirNext LT Pro" panose="020B0504020202020204" pitchFamily="34" charset="77"/>
                        </a:rPr>
                        <a:t> to </a:t>
                      </a:r>
                      <a:r>
                        <a:rPr lang="en-US" sz="1800" b="0" i="0" dirty="0">
                          <a:effectLst/>
                          <a:latin typeface="AvenirNext LT Pro" panose="020B0504020202020204" pitchFamily="34" charset="77"/>
                        </a:rPr>
                        <a:t>24% of people with cancer are also living with depression. </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03428717"/>
                  </a:ext>
                </a:extLst>
              </a:tr>
              <a:tr h="1175203">
                <a:tc>
                  <a:txBody>
                    <a:bodyPr/>
                    <a:lstStyle/>
                    <a:p>
                      <a:pPr marL="0" marR="0" fontAlgn="base">
                        <a:lnSpc>
                          <a:spcPct val="115000"/>
                        </a:lnSpc>
                        <a:spcBef>
                          <a:spcPts val="0"/>
                        </a:spcBef>
                        <a:spcAft>
                          <a:spcPts val="0"/>
                        </a:spcAft>
                      </a:pPr>
                      <a:r>
                        <a:rPr lang="en-US" sz="1800" b="1" i="0" dirty="0">
                          <a:effectLst/>
                          <a:latin typeface="Avenir Next LT Pro" panose="020B0504020202020204" pitchFamily="34" charset="77"/>
                        </a:rPr>
                        <a:t>Anxiety</a:t>
                      </a:r>
                      <a:r>
                        <a:rPr lang="en-US" sz="1800" b="0" i="0" dirty="0">
                          <a:effectLst/>
                          <a:latin typeface="AvenirNext LT Pro" panose="020B0504020202020204" pitchFamily="34" charset="77"/>
                        </a:rPr>
                        <a:t> – Unease, fear, and dread caused by stress. People may be afraid of uncontrolled pain, dying, or what happens after death.</a:t>
                      </a:r>
                      <a:endParaRPr lang="en-US" sz="1800" b="0" i="0" dirty="0">
                        <a:solidFill>
                          <a:schemeClr val="tx1"/>
                        </a:solidFill>
                        <a:effectLst/>
                        <a:latin typeface="AvenirNext LT Pro" panose="020B0504020202020204" pitchFamily="34" charset="77"/>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342900" marR="0" lvl="0" indent="-342900">
                        <a:buFont typeface="Symbol" panose="05050102010706020507" pitchFamily="18" charset="2"/>
                        <a:buChar char=""/>
                      </a:pPr>
                      <a:r>
                        <a:rPr lang="en-US" sz="1800" b="0" i="0" dirty="0">
                          <a:effectLst/>
                          <a:latin typeface="AvenirNext LT Pro" panose="020B0504020202020204" pitchFamily="34" charset="77"/>
                        </a:rPr>
                        <a:t>Long-term cancer survivors are more likely to experience anxiety than the general population.</a:t>
                      </a:r>
                    </a:p>
                    <a:p>
                      <a:pPr marL="342900" marR="0" lvl="0" indent="-342900">
                        <a:buFont typeface="Symbol" panose="05050102010706020507" pitchFamily="18" charset="2"/>
                        <a:buChar char=""/>
                      </a:pPr>
                      <a:r>
                        <a:rPr lang="en-US" sz="1800" b="0" i="0" dirty="0">
                          <a:effectLst/>
                          <a:latin typeface="AvenirNext LT Pro" panose="020B0504020202020204" pitchFamily="34" charset="77"/>
                        </a:rPr>
                        <a:t>As much as 11% or more of people with cancer are also living with anxiety.</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789835662"/>
                  </a:ext>
                </a:extLst>
              </a:tr>
            </a:tbl>
          </a:graphicData>
        </a:graphic>
      </p:graphicFrame>
      <p:sp>
        <p:nvSpPr>
          <p:cNvPr id="7" name="Title 6"/>
          <p:cNvSpPr>
            <a:spLocks noGrp="1"/>
          </p:cNvSpPr>
          <p:nvPr>
            <p:ph type="title"/>
          </p:nvPr>
        </p:nvSpPr>
        <p:spPr/>
        <p:txBody>
          <a:bodyPr/>
          <a:lstStyle/>
          <a:p>
            <a:r>
              <a:rPr lang="en-US" b="1" dirty="0">
                <a:solidFill>
                  <a:srgbClr val="0A4A8E"/>
                </a:solidFill>
                <a:latin typeface="Avenir Next LT Pro" panose="020B0504020202020204" pitchFamily="34" charset="77"/>
                <a:cs typeface="Arial" panose="020B0604020202020204" pitchFamily="34" charset="0"/>
              </a:rPr>
              <a:t>MENTAL HEALTH AND CANCER</a:t>
            </a:r>
          </a:p>
        </p:txBody>
      </p:sp>
    </p:spTree>
    <p:extLst>
      <p:ext uri="{BB962C8B-B14F-4D97-AF65-F5344CB8AC3E}">
        <p14:creationId xmlns:p14="http://schemas.microsoft.com/office/powerpoint/2010/main" val="23578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solidFill>
                  <a:srgbClr val="0A4A8E"/>
                </a:solidFill>
                <a:latin typeface="Avenir Next LT Pro" panose="020B0504020202020204" pitchFamily="34" charset="77"/>
                <a:cs typeface="Arial" panose="020B0604020202020204" pitchFamily="34" charset="0"/>
              </a:rPr>
              <a:t>MENTAL HEALTH TREATMENT </a:t>
            </a:r>
            <a:br>
              <a:rPr lang="en-US" b="1" dirty="0">
                <a:solidFill>
                  <a:srgbClr val="0A4A8E"/>
                </a:solidFill>
                <a:latin typeface="Avenir Next LT Pro" panose="020B0504020202020204" pitchFamily="34" charset="77"/>
                <a:cs typeface="Arial" panose="020B0604020202020204" pitchFamily="34" charset="0"/>
              </a:rPr>
            </a:br>
            <a:r>
              <a:rPr lang="en-US" b="1" dirty="0">
                <a:solidFill>
                  <a:srgbClr val="0A4A8E"/>
                </a:solidFill>
                <a:latin typeface="Avenir Next LT Pro" panose="020B0504020202020204" pitchFamily="34" charset="77"/>
                <a:cs typeface="Arial" panose="020B0604020202020204" pitchFamily="34" charset="0"/>
              </a:rPr>
              <a:t>CAN SAVE LIVES!</a:t>
            </a:r>
          </a:p>
        </p:txBody>
      </p:sp>
      <p:sp>
        <p:nvSpPr>
          <p:cNvPr id="8" name="Content Placeholder 7"/>
          <p:cNvSpPr>
            <a:spLocks noGrp="1"/>
          </p:cNvSpPr>
          <p:nvPr>
            <p:ph idx="1"/>
          </p:nvPr>
        </p:nvSpPr>
        <p:spPr/>
        <p:txBody>
          <a:bodyPr/>
          <a:lstStyle/>
          <a:p>
            <a:pPr marL="0" indent="0" algn="ctr">
              <a:buNone/>
            </a:pPr>
            <a:r>
              <a:rPr lang="en-US" dirty="0">
                <a:latin typeface="AvenirNext LT Pro" panose="020B0504020202020204" pitchFamily="34" charset="77"/>
                <a:cs typeface="Arial" panose="020B0604020202020204" pitchFamily="34" charset="0"/>
              </a:rPr>
              <a:t>Prioritizing mental health and seeking treatment can change the course of cancer treatment</a:t>
            </a:r>
          </a:p>
          <a:p>
            <a:pPr marL="0" indent="0">
              <a:buNone/>
            </a:pPr>
            <a:endParaRPr lang="en-US" dirty="0">
              <a:latin typeface="AvenirNext LT Pro" panose="020B0504020202020204" pitchFamily="34" charset="77"/>
              <a:cs typeface="Arial" panose="020B0604020202020204" pitchFamily="34" charset="0"/>
            </a:endParaRPr>
          </a:p>
          <a:p>
            <a:pPr>
              <a:lnSpc>
                <a:spcPct val="100000"/>
              </a:lnSpc>
            </a:pPr>
            <a:r>
              <a:rPr lang="en-US" dirty="0">
                <a:latin typeface="AvenirNext LT Pro" panose="020B0504020202020204" pitchFamily="34" charset="77"/>
                <a:cs typeface="Arial" panose="020B0604020202020204" pitchFamily="34" charset="0"/>
              </a:rPr>
              <a:t>Can prolong survival rates </a:t>
            </a:r>
          </a:p>
          <a:p>
            <a:pPr>
              <a:lnSpc>
                <a:spcPct val="100000"/>
              </a:lnSpc>
            </a:pPr>
            <a:r>
              <a:rPr lang="en-US" dirty="0">
                <a:latin typeface="AvenirNext LT Pro" panose="020B0504020202020204" pitchFamily="34" charset="77"/>
                <a:cs typeface="Arial" panose="020B0604020202020204" pitchFamily="34" charset="0"/>
              </a:rPr>
              <a:t>Can help improve medical conditions because of a greater likelihood of following through with medical care</a:t>
            </a:r>
          </a:p>
          <a:p>
            <a:pPr>
              <a:lnSpc>
                <a:spcPct val="100000"/>
              </a:lnSpc>
            </a:pPr>
            <a:r>
              <a:rPr lang="en-US" dirty="0">
                <a:latin typeface="AvenirNext LT Pro" panose="020B0504020202020204" pitchFamily="34" charset="77"/>
                <a:cs typeface="Arial" panose="020B0604020202020204" pitchFamily="34" charset="0"/>
              </a:rPr>
              <a:t>Can improve quality of life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04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A4A8E"/>
                </a:solidFill>
                <a:latin typeface="Avenir Next LT Pro" panose="020B0504020202020204" pitchFamily="34" charset="77"/>
                <a:cs typeface="Arial" panose="020B0604020202020204" pitchFamily="34" charset="0"/>
              </a:rPr>
              <a:t>ASKING FOR HELP: SHARE ALL OF YOUR SYMPTOMS</a:t>
            </a:r>
          </a:p>
        </p:txBody>
      </p:sp>
      <p:graphicFrame>
        <p:nvGraphicFramePr>
          <p:cNvPr id="6" name="Table 5">
            <a:extLst>
              <a:ext uri="{FF2B5EF4-FFF2-40B4-BE49-F238E27FC236}">
                <a16:creationId xmlns:a16="http://schemas.microsoft.com/office/drawing/2014/main" id="{21C3DC5F-BC87-4177-9352-C4069F4EAED7}"/>
              </a:ext>
            </a:extLst>
          </p:cNvPr>
          <p:cNvGraphicFramePr>
            <a:graphicFrameLocks noGrp="1"/>
          </p:cNvGraphicFramePr>
          <p:nvPr>
            <p:extLst>
              <p:ext uri="{D42A27DB-BD31-4B8C-83A1-F6EECF244321}">
                <p14:modId xmlns:p14="http://schemas.microsoft.com/office/powerpoint/2010/main" val="642578573"/>
              </p:ext>
            </p:extLst>
          </p:nvPr>
        </p:nvGraphicFramePr>
        <p:xfrm>
          <a:off x="2146300" y="1829435"/>
          <a:ext cx="7419340" cy="4846320"/>
        </p:xfrm>
        <a:graphic>
          <a:graphicData uri="http://schemas.openxmlformats.org/drawingml/2006/table">
            <a:tbl>
              <a:tblPr firstRow="1">
                <a:tableStyleId>{073A0DAA-6AF3-43AB-8588-CEC1D06C72B9}</a:tableStyleId>
              </a:tblPr>
              <a:tblGrid>
                <a:gridCol w="2384788">
                  <a:extLst>
                    <a:ext uri="{9D8B030D-6E8A-4147-A177-3AD203B41FA5}">
                      <a16:colId xmlns:a16="http://schemas.microsoft.com/office/drawing/2014/main" val="2144119246"/>
                    </a:ext>
                  </a:extLst>
                </a:gridCol>
                <a:gridCol w="2719495">
                  <a:extLst>
                    <a:ext uri="{9D8B030D-6E8A-4147-A177-3AD203B41FA5}">
                      <a16:colId xmlns:a16="http://schemas.microsoft.com/office/drawing/2014/main" val="977868254"/>
                    </a:ext>
                  </a:extLst>
                </a:gridCol>
                <a:gridCol w="2315057">
                  <a:extLst>
                    <a:ext uri="{9D8B030D-6E8A-4147-A177-3AD203B41FA5}">
                      <a16:colId xmlns:a16="http://schemas.microsoft.com/office/drawing/2014/main" val="99439272"/>
                    </a:ext>
                  </a:extLst>
                </a:gridCol>
              </a:tblGrid>
              <a:tr h="0">
                <a:tc>
                  <a:txBody>
                    <a:bodyPr/>
                    <a:lstStyle/>
                    <a:p>
                      <a:pPr marL="0" marR="0" algn="ctr"/>
                      <a:r>
                        <a:rPr lang="en-US" sz="1800" b="1" i="0" dirty="0">
                          <a:effectLst/>
                          <a:latin typeface="Avenir Next LT Pro" panose="020B0504020202020204" pitchFamily="34" charset="77"/>
                        </a:rPr>
                        <a:t>Physical Symptoms</a:t>
                      </a:r>
                      <a:endParaRPr lang="en-US" sz="1800" b="1" i="0" dirty="0">
                        <a:solidFill>
                          <a:schemeClr val="tx1"/>
                        </a:solidFill>
                        <a:effectLst/>
                        <a:latin typeface="Avenir Next LT Pro" panose="020B0504020202020204" pitchFamily="34" charset="77"/>
                        <a:ea typeface="Times New Roman" panose="02020603050405020304" pitchFamily="18" charset="0"/>
                        <a:cs typeface="Times New Roman" panose="02020603050405020304" pitchFamily="18" charset="0"/>
                      </a:endParaRPr>
                    </a:p>
                  </a:txBody>
                  <a:tcPr marL="68580" marR="68580" marT="91440" marB="91440" anchor="ctr">
                    <a:solidFill>
                      <a:srgbClr val="0A4A8E"/>
                    </a:solidFill>
                  </a:tcPr>
                </a:tc>
                <a:tc>
                  <a:txBody>
                    <a:bodyPr/>
                    <a:lstStyle/>
                    <a:p>
                      <a:pPr marL="0" marR="0" algn="ctr"/>
                      <a:r>
                        <a:rPr lang="en-US" sz="1800" b="1" i="0" dirty="0">
                          <a:effectLst/>
                          <a:latin typeface="Avenir Next LT Pro" panose="020B0504020202020204" pitchFamily="34" charset="77"/>
                        </a:rPr>
                        <a:t>Behavioral Symptoms</a:t>
                      </a:r>
                    </a:p>
                  </a:txBody>
                  <a:tcPr marL="68580" marR="68580" marT="91440" marB="91440" anchor="ctr">
                    <a:solidFill>
                      <a:srgbClr val="0A4A8E"/>
                    </a:solidFill>
                  </a:tcPr>
                </a:tc>
                <a:tc>
                  <a:txBody>
                    <a:bodyPr/>
                    <a:lstStyle/>
                    <a:p>
                      <a:pPr marL="0" marR="0" algn="ctr"/>
                      <a:r>
                        <a:rPr lang="en-US" sz="1800" b="1" i="0" dirty="0">
                          <a:effectLst/>
                          <a:latin typeface="Avenir Next LT Pro" panose="020B0504020202020204" pitchFamily="34" charset="77"/>
                        </a:rPr>
                        <a:t>Emotional Symptoms</a:t>
                      </a:r>
                      <a:endParaRPr lang="en-US" sz="1800" b="1" i="0" dirty="0">
                        <a:solidFill>
                          <a:schemeClr val="tx1"/>
                        </a:solidFill>
                        <a:effectLst/>
                        <a:latin typeface="Avenir Next LT Pro" panose="020B0504020202020204" pitchFamily="34" charset="77"/>
                        <a:ea typeface="Times New Roman" panose="02020603050405020304" pitchFamily="18" charset="0"/>
                        <a:cs typeface="Times New Roman" panose="02020603050405020304" pitchFamily="18" charset="0"/>
                      </a:endParaRPr>
                    </a:p>
                  </a:txBody>
                  <a:tcPr marL="68580" marR="68580" marT="91440" marB="91440" anchor="ctr">
                    <a:solidFill>
                      <a:srgbClr val="0A4A8E"/>
                    </a:solidFill>
                  </a:tcPr>
                </a:tc>
                <a:extLst>
                  <a:ext uri="{0D108BD9-81ED-4DB2-BD59-A6C34878D82A}">
                    <a16:rowId xmlns:a16="http://schemas.microsoft.com/office/drawing/2014/main" val="2487524532"/>
                  </a:ext>
                </a:extLst>
              </a:tr>
              <a:tr h="0">
                <a:tc>
                  <a:txBody>
                    <a:bodyPr/>
                    <a:lstStyle/>
                    <a:p>
                      <a:pPr marL="0" marR="0" algn="l"/>
                      <a:r>
                        <a:rPr lang="en-US" sz="1800" b="0" i="0" dirty="0">
                          <a:effectLst/>
                          <a:latin typeface="AvenirNext LT Pro" panose="020B0504020202020204" pitchFamily="34" charset="77"/>
                        </a:rPr>
                        <a:t>Fatigue and lack of energy</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Crying spells</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Sadness or Guilt</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77896686"/>
                  </a:ext>
                </a:extLst>
              </a:tr>
              <a:tr h="0">
                <a:tc>
                  <a:txBody>
                    <a:bodyPr/>
                    <a:lstStyle/>
                    <a:p>
                      <a:pPr marL="0" marR="0" algn="l"/>
                      <a:r>
                        <a:rPr lang="en-US" sz="1800" b="0" i="0" dirty="0">
                          <a:effectLst/>
                          <a:latin typeface="AvenirNext LT Pro" panose="020B0504020202020204" pitchFamily="34" charset="77"/>
                        </a:rPr>
                        <a:t>Changes in sleep</a:t>
                      </a:r>
                    </a:p>
                    <a:p>
                      <a:pPr marL="0" marR="0" algn="l"/>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Withdrawing from others</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Mood swings</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56534781"/>
                  </a:ext>
                </a:extLst>
              </a:tr>
              <a:tr h="0">
                <a:tc>
                  <a:txBody>
                    <a:bodyPr/>
                    <a:lstStyle/>
                    <a:p>
                      <a:pPr marL="0" marR="0" algn="l"/>
                      <a:r>
                        <a:rPr lang="en-US" sz="1800" b="0" i="0" dirty="0">
                          <a:effectLst/>
                          <a:latin typeface="AvenirNext LT Pro" panose="020B0504020202020204" pitchFamily="34" charset="77"/>
                        </a:rPr>
                        <a:t>Weight Changes</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Neglecting responsibilities</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Feeling helpless or hopeless</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56556689"/>
                  </a:ext>
                </a:extLst>
              </a:tr>
              <a:tr h="0">
                <a:tc>
                  <a:txBody>
                    <a:bodyPr/>
                    <a:lstStyle/>
                    <a:p>
                      <a:pPr marL="0" marR="0" algn="l"/>
                      <a:r>
                        <a:rPr lang="en-US" sz="1800" b="0" i="0" dirty="0">
                          <a:effectLst/>
                          <a:latin typeface="AvenirNext LT Pro" panose="020B0504020202020204" pitchFamily="34" charset="77"/>
                        </a:rPr>
                        <a:t>Overeating or loss of appetite</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Loss of motivation</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Lack of emotion</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557699885"/>
                  </a:ext>
                </a:extLst>
              </a:tr>
              <a:tr h="0">
                <a:tc>
                  <a:txBody>
                    <a:bodyPr/>
                    <a:lstStyle/>
                    <a:p>
                      <a:pPr marL="0" marR="0" algn="l"/>
                      <a:r>
                        <a:rPr lang="en-US" sz="1800" b="0" i="0" dirty="0">
                          <a:effectLst/>
                          <a:latin typeface="AvenirNext LT Pro" panose="020B0504020202020204" pitchFamily="34" charset="77"/>
                        </a:rPr>
                        <a:t>Constipation</a:t>
                      </a:r>
                    </a:p>
                    <a:p>
                      <a:pPr marL="0" marR="0" algn="l"/>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Use of drugs or alcohol</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Anger </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253085804"/>
                  </a:ext>
                </a:extLst>
              </a:tr>
              <a:tr h="0">
                <a:tc>
                  <a:txBody>
                    <a:bodyPr/>
                    <a:lstStyle/>
                    <a:p>
                      <a:pPr marL="0" marR="0" algn="l"/>
                      <a:r>
                        <a:rPr lang="en-US" sz="1800" b="0" i="0" dirty="0">
                          <a:effectLst/>
                          <a:latin typeface="AvenirNext LT Pro" panose="020B0504020202020204" pitchFamily="34" charset="77"/>
                        </a:rPr>
                        <a:t>Headaches</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Obsessive or compulsive behavior</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Suicidal thoughts </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188233090"/>
                  </a:ext>
                </a:extLst>
              </a:tr>
              <a:tr h="0">
                <a:tc>
                  <a:txBody>
                    <a:bodyPr/>
                    <a:lstStyle/>
                    <a:p>
                      <a:pPr marL="0" marR="0" algn="l"/>
                      <a:r>
                        <a:rPr lang="en-US" sz="1800" b="0" i="0" dirty="0">
                          <a:effectLst/>
                          <a:latin typeface="AvenirNext LT Pro" panose="020B0504020202020204" pitchFamily="34" charset="77"/>
                        </a:rPr>
                        <a:t>Loss of sexual desire</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Distress or phobias </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Anxiety and fear</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200000558"/>
                  </a:ext>
                </a:extLst>
              </a:tr>
              <a:tr h="0">
                <a:tc>
                  <a:txBody>
                    <a:bodyPr/>
                    <a:lstStyle/>
                    <a:p>
                      <a:pPr marL="0" marR="0" algn="l"/>
                      <a:r>
                        <a:rPr lang="en-US" sz="1800" b="0" i="0" dirty="0">
                          <a:effectLst/>
                          <a:latin typeface="AvenirNext LT Pro" panose="020B0504020202020204" pitchFamily="34" charset="77"/>
                        </a:rPr>
                        <a:t>Unexplained aches and pains</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a:effectLst/>
                          <a:latin typeface="AvenirNext LT Pro" panose="020B0504020202020204" pitchFamily="34" charset="77"/>
                        </a:rPr>
                        <a:t>Self-injury</a:t>
                      </a:r>
                      <a:endParaRPr lang="en-US" sz="1800" b="0" i="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l"/>
                      <a:r>
                        <a:rPr lang="en-US" sz="1800" b="0" i="0" dirty="0">
                          <a:effectLst/>
                          <a:latin typeface="AvenirNext LT Pro" panose="020B0504020202020204" pitchFamily="34" charset="77"/>
                        </a:rPr>
                        <a:t>Mind racing or going blank</a:t>
                      </a:r>
                      <a:endParaRPr lang="en-US" sz="1800" b="0" i="0" dirty="0">
                        <a:solidFill>
                          <a:schemeClr val="tx1"/>
                        </a:solidFill>
                        <a:effectLst/>
                        <a:latin typeface="AvenirNext LT Pro" panose="020B0504020202020204" pitchFamily="34" charset="77"/>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47378910"/>
                  </a:ext>
                </a:extLst>
              </a:tr>
            </a:tbl>
          </a:graphicData>
        </a:graphic>
      </p:graphicFrame>
    </p:spTree>
    <p:extLst>
      <p:ext uri="{BB962C8B-B14F-4D97-AF65-F5344CB8AC3E}">
        <p14:creationId xmlns:p14="http://schemas.microsoft.com/office/powerpoint/2010/main" val="248765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B86D68-C5EA-1949-B8A5-E288E001FF23}"/>
              </a:ext>
            </a:extLst>
          </p:cNvPr>
          <p:cNvSpPr txBox="1">
            <a:spLocks/>
          </p:cNvSpPr>
          <p:nvPr/>
        </p:nvSpPr>
        <p:spPr>
          <a:xfrm>
            <a:off x="1346200" y="388461"/>
            <a:ext cx="9144000" cy="1747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A4A8E"/>
                </a:solidFill>
                <a:latin typeface="Avenir Next LT Pro" panose="020B0504020202020204" pitchFamily="34" charset="77"/>
              </a:rPr>
              <a:t>ACTIVITY: YOUR STRESS – </a:t>
            </a:r>
          </a:p>
          <a:p>
            <a:r>
              <a:rPr lang="en-US" b="1" dirty="0">
                <a:solidFill>
                  <a:srgbClr val="0A4A8E"/>
                </a:solidFill>
                <a:latin typeface="Avenir Next LT Pro" panose="020B0504020202020204" pitchFamily="34" charset="77"/>
              </a:rPr>
              <a:t>WHAT DOES IT LOOK LIKE?</a:t>
            </a:r>
          </a:p>
        </p:txBody>
      </p:sp>
      <p:sp>
        <p:nvSpPr>
          <p:cNvPr id="9" name="Subtitle 8">
            <a:extLst>
              <a:ext uri="{FF2B5EF4-FFF2-40B4-BE49-F238E27FC236}">
                <a16:creationId xmlns:a16="http://schemas.microsoft.com/office/drawing/2014/main" id="{DA5FD809-616B-C14F-9996-848009058E54}"/>
              </a:ext>
            </a:extLst>
          </p:cNvPr>
          <p:cNvSpPr txBox="1">
            <a:spLocks/>
          </p:cNvSpPr>
          <p:nvPr/>
        </p:nvSpPr>
        <p:spPr>
          <a:xfrm>
            <a:off x="1219200" y="5689600"/>
            <a:ext cx="9144000" cy="10795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latin typeface="AvenirNext LT Pro" panose="020B0504020202020204" pitchFamily="34" charset="77"/>
              </a:rPr>
              <a:t>Which symptoms are most troublesome for you? List one or two things you can do to reduce one of your most troubling symptoms.</a:t>
            </a:r>
          </a:p>
        </p:txBody>
      </p:sp>
      <p:graphicFrame>
        <p:nvGraphicFramePr>
          <p:cNvPr id="10" name="Table 7">
            <a:extLst>
              <a:ext uri="{FF2B5EF4-FFF2-40B4-BE49-F238E27FC236}">
                <a16:creationId xmlns:a16="http://schemas.microsoft.com/office/drawing/2014/main" id="{D5AFE18C-139A-C242-8F4B-21F9308E63C6}"/>
              </a:ext>
            </a:extLst>
          </p:cNvPr>
          <p:cNvGraphicFramePr>
            <a:graphicFrameLocks/>
          </p:cNvGraphicFramePr>
          <p:nvPr>
            <p:extLst>
              <p:ext uri="{D42A27DB-BD31-4B8C-83A1-F6EECF244321}">
                <p14:modId xmlns:p14="http://schemas.microsoft.com/office/powerpoint/2010/main" val="785289859"/>
              </p:ext>
            </p:extLst>
          </p:nvPr>
        </p:nvGraphicFramePr>
        <p:xfrm>
          <a:off x="1498600" y="2233295"/>
          <a:ext cx="8534400" cy="3248025"/>
        </p:xfrm>
        <a:graphic>
          <a:graphicData uri="http://schemas.openxmlformats.org/drawingml/2006/table">
            <a:tbl>
              <a:tblPr>
                <a:tableStyleId>{073A0DAA-6AF3-43AB-8588-CEC1D06C72B9}</a:tableStyleId>
              </a:tblPr>
              <a:tblGrid>
                <a:gridCol w="2844800">
                  <a:extLst>
                    <a:ext uri="{9D8B030D-6E8A-4147-A177-3AD203B41FA5}">
                      <a16:colId xmlns:a16="http://schemas.microsoft.com/office/drawing/2014/main" val="182641560"/>
                    </a:ext>
                  </a:extLst>
                </a:gridCol>
                <a:gridCol w="2844800">
                  <a:extLst>
                    <a:ext uri="{9D8B030D-6E8A-4147-A177-3AD203B41FA5}">
                      <a16:colId xmlns:a16="http://schemas.microsoft.com/office/drawing/2014/main" val="4113108208"/>
                    </a:ext>
                  </a:extLst>
                </a:gridCol>
                <a:gridCol w="2844800">
                  <a:extLst>
                    <a:ext uri="{9D8B030D-6E8A-4147-A177-3AD203B41FA5}">
                      <a16:colId xmlns:a16="http://schemas.microsoft.com/office/drawing/2014/main" val="2356233874"/>
                    </a:ext>
                  </a:extLst>
                </a:gridCol>
              </a:tblGrid>
              <a:tr h="3248025">
                <a:tc>
                  <a:txBody>
                    <a:bodyPr/>
                    <a:lstStyle/>
                    <a:p>
                      <a:pPr algn="ctr"/>
                      <a:r>
                        <a:rPr lang="en-US" b="1" i="0" dirty="0">
                          <a:solidFill>
                            <a:srgbClr val="0A4A8E"/>
                          </a:solidFill>
                          <a:latin typeface="Avenir Next LT Pro" panose="020B0504020202020204" pitchFamily="34" charset="77"/>
                        </a:rPr>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dirty="0">
                          <a:solidFill>
                            <a:srgbClr val="0A4A8E"/>
                          </a:solidFill>
                          <a:latin typeface="Avenir Next LT Pro" panose="020B0504020202020204" pitchFamily="34" charset="77"/>
                        </a:rPr>
                        <a:t>BEHAVIORAL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i="0" dirty="0">
                          <a:solidFill>
                            <a:srgbClr val="0A4A8E"/>
                          </a:solidFill>
                          <a:latin typeface="Avenir Next LT Pro" panose="020B0504020202020204" pitchFamily="34" charset="77"/>
                        </a:rPr>
                        <a:t>EMOTIONAL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774604"/>
                  </a:ext>
                </a:extLst>
              </a:tr>
            </a:tbl>
          </a:graphicData>
        </a:graphic>
      </p:graphicFrame>
    </p:spTree>
    <p:extLst>
      <p:ext uri="{BB962C8B-B14F-4D97-AF65-F5344CB8AC3E}">
        <p14:creationId xmlns:p14="http://schemas.microsoft.com/office/powerpoint/2010/main" val="123724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950"/>
            <a:ext cx="10515600" cy="1325563"/>
          </a:xfrm>
        </p:spPr>
        <p:txBody>
          <a:bodyPr/>
          <a:lstStyle/>
          <a:p>
            <a:r>
              <a:rPr lang="en-US" b="1" dirty="0">
                <a:solidFill>
                  <a:srgbClr val="0A4A8E"/>
                </a:solidFill>
                <a:latin typeface="Avenir Next LT Pro" panose="020B0504020202020204" pitchFamily="34" charset="77"/>
                <a:cs typeface="Arial" panose="020B0604020202020204" pitchFamily="34" charset="0"/>
              </a:rPr>
              <a:t>ASKING FOR HELP: TELL YOUR LOVED ONES HOW TO HELP YOU</a:t>
            </a:r>
          </a:p>
        </p:txBody>
      </p:sp>
      <p:sp>
        <p:nvSpPr>
          <p:cNvPr id="3" name="Content Placeholder 2"/>
          <p:cNvSpPr>
            <a:spLocks noGrp="1"/>
          </p:cNvSpPr>
          <p:nvPr>
            <p:ph idx="1"/>
          </p:nvPr>
        </p:nvSpPr>
        <p:spPr>
          <a:xfrm>
            <a:off x="838200" y="1721449"/>
            <a:ext cx="10515600" cy="5032375"/>
          </a:xfrm>
        </p:spPr>
        <p:txBody>
          <a:bodyPr>
            <a:normAutofit fontScale="92500"/>
          </a:bodyPr>
          <a:lstStyle/>
          <a:p>
            <a:pPr lvl="0">
              <a:lnSpc>
                <a:spcPct val="100000"/>
              </a:lnSpc>
            </a:pPr>
            <a:r>
              <a:rPr lang="en-US" dirty="0">
                <a:latin typeface="AvenirNext LT Pro" panose="020B0504020202020204" pitchFamily="34" charset="77"/>
              </a:rPr>
              <a:t>Ask loved ones to engage in positive conversation and in activities you enjoy with them.</a:t>
            </a:r>
          </a:p>
          <a:p>
            <a:pPr lvl="0">
              <a:lnSpc>
                <a:spcPct val="100000"/>
              </a:lnSpc>
            </a:pPr>
            <a:r>
              <a:rPr lang="en-US" dirty="0">
                <a:latin typeface="AvenirNext LT Pro" panose="020B0504020202020204" pitchFamily="34" charset="77"/>
              </a:rPr>
              <a:t>Ask loved ones to talk to you about their fears and their feelings, even when this might be difficult. </a:t>
            </a:r>
          </a:p>
          <a:p>
            <a:pPr lvl="0">
              <a:lnSpc>
                <a:spcPct val="100000"/>
              </a:lnSpc>
            </a:pPr>
            <a:r>
              <a:rPr lang="en-US" dirty="0">
                <a:latin typeface="AvenirNext LT Pro" panose="020B0504020202020204" pitchFamily="34" charset="77"/>
              </a:rPr>
              <a:t>Ask loved ones to listen and help you with your own fears and feelings. </a:t>
            </a:r>
          </a:p>
          <a:p>
            <a:pPr lvl="0">
              <a:lnSpc>
                <a:spcPct val="100000"/>
              </a:lnSpc>
            </a:pPr>
            <a:r>
              <a:rPr lang="en-US" dirty="0">
                <a:latin typeface="AvenirNext LT Pro" panose="020B0504020202020204" pitchFamily="34" charset="77"/>
              </a:rPr>
              <a:t>Ask loved ones to help you make and keep appointments for your cancer treatment and for your mental health treatment. </a:t>
            </a:r>
          </a:p>
          <a:p>
            <a:pPr lvl="0">
              <a:lnSpc>
                <a:spcPct val="100000"/>
              </a:lnSpc>
            </a:pPr>
            <a:r>
              <a:rPr lang="en-US" dirty="0">
                <a:latin typeface="AvenirNext LT Pro" panose="020B0504020202020204" pitchFamily="34" charset="77"/>
              </a:rPr>
              <a:t>Ask loved ones to help you get involved with support groups and local events where you can all meet other families who are coping with similar experiences.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31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57" y="365125"/>
            <a:ext cx="6627471" cy="2401224"/>
          </a:xfrm>
        </p:spPr>
        <p:txBody>
          <a:bodyPr>
            <a:normAutofit/>
          </a:bodyPr>
          <a:lstStyle/>
          <a:p>
            <a:r>
              <a:rPr lang="en-US" b="1" dirty="0">
                <a:solidFill>
                  <a:srgbClr val="0A4A8E"/>
                </a:solidFill>
                <a:latin typeface="Avenir Next LT Pro" panose="020B0504020202020204" pitchFamily="34" charset="77"/>
                <a:cs typeface="Arial" panose="020B0604020202020204" pitchFamily="34" charset="0"/>
              </a:rPr>
              <a:t>MENTAL HEALTH BEST PRACTICES AFTER CANCER DIAGNOSES</a:t>
            </a:r>
          </a:p>
        </p:txBody>
      </p:sp>
      <p:sp>
        <p:nvSpPr>
          <p:cNvPr id="3" name="Content Placeholder 2"/>
          <p:cNvSpPr>
            <a:spLocks noGrp="1"/>
          </p:cNvSpPr>
          <p:nvPr>
            <p:ph idx="1"/>
          </p:nvPr>
        </p:nvSpPr>
        <p:spPr>
          <a:xfrm>
            <a:off x="671332" y="2662177"/>
            <a:ext cx="10381526" cy="4544933"/>
          </a:xfrm>
        </p:spPr>
        <p:txBody>
          <a:bodyPr>
            <a:normAutofit/>
          </a:bodyPr>
          <a:lstStyle/>
          <a:p>
            <a:pPr lvl="0">
              <a:lnSpc>
                <a:spcPct val="100000"/>
              </a:lnSpc>
            </a:pPr>
            <a:r>
              <a:rPr lang="en-US" dirty="0">
                <a:latin typeface="AvenirNext LT Pro" panose="020B0504020202020204" pitchFamily="34" charset="77"/>
              </a:rPr>
              <a:t>Sleep </a:t>
            </a:r>
          </a:p>
          <a:p>
            <a:pPr lvl="0">
              <a:lnSpc>
                <a:spcPct val="100000"/>
              </a:lnSpc>
            </a:pPr>
            <a:r>
              <a:rPr lang="en-US" dirty="0">
                <a:latin typeface="AvenirNext LT Pro" panose="020B0504020202020204" pitchFamily="34" charset="77"/>
              </a:rPr>
              <a:t>Exercise</a:t>
            </a:r>
          </a:p>
          <a:p>
            <a:pPr lvl="0">
              <a:lnSpc>
                <a:spcPct val="100000"/>
              </a:lnSpc>
            </a:pPr>
            <a:r>
              <a:rPr lang="en-US" dirty="0">
                <a:latin typeface="AvenirNext LT Pro" panose="020B0504020202020204" pitchFamily="34" charset="77"/>
              </a:rPr>
              <a:t>Eat a healthy diet</a:t>
            </a:r>
          </a:p>
          <a:p>
            <a:pPr lvl="0">
              <a:lnSpc>
                <a:spcPct val="100000"/>
              </a:lnSpc>
            </a:pPr>
            <a:r>
              <a:rPr lang="en-US" dirty="0">
                <a:latin typeface="AvenirNext LT Pro" panose="020B0504020202020204" pitchFamily="34" charset="77"/>
              </a:rPr>
              <a:t>Celebrate successes </a:t>
            </a:r>
          </a:p>
          <a:p>
            <a:pPr lvl="0">
              <a:lnSpc>
                <a:spcPct val="100000"/>
              </a:lnSpc>
            </a:pPr>
            <a:r>
              <a:rPr lang="en-US" dirty="0">
                <a:latin typeface="AvenirNext LT Pro" panose="020B0504020202020204" pitchFamily="34" charset="77"/>
              </a:rPr>
              <a:t>Reward yourself</a:t>
            </a:r>
          </a:p>
          <a:p>
            <a:pPr lvl="0">
              <a:lnSpc>
                <a:spcPct val="100000"/>
              </a:lnSpc>
            </a:pPr>
            <a:r>
              <a:rPr lang="en-US" dirty="0">
                <a:latin typeface="AvenirNext LT Pro" panose="020B0504020202020204" pitchFamily="34" charset="77"/>
              </a:rPr>
              <a:t>Focus on the positive </a:t>
            </a:r>
          </a:p>
          <a:p>
            <a:pPr lvl="0">
              <a:lnSpc>
                <a:spcPct val="100000"/>
              </a:lnSpc>
            </a:pPr>
            <a:r>
              <a:rPr lang="en-US" dirty="0">
                <a:latin typeface="AvenirNext LT Pro" panose="020B0504020202020204" pitchFamily="34" charset="77"/>
              </a:rPr>
              <a:t>Continue your favorite hobbies</a:t>
            </a:r>
            <a:endParaRPr lang="en-US" dirty="0">
              <a:latin typeface="AvenirNext LT Pro" panose="020B0504020202020204" pitchFamily="34" charset="77"/>
              <a:cs typeface="Arial" panose="020B0604020202020204" pitchFamily="34" charset="0"/>
            </a:endParaRPr>
          </a:p>
        </p:txBody>
      </p:sp>
      <p:pic>
        <p:nvPicPr>
          <p:cNvPr id="4" name="Picture 3">
            <a:extLst>
              <a:ext uri="{FF2B5EF4-FFF2-40B4-BE49-F238E27FC236}">
                <a16:creationId xmlns:a16="http://schemas.microsoft.com/office/drawing/2014/main" id="{DFB95831-938F-5E4A-9309-E0D3DC042B76}"/>
              </a:ext>
            </a:extLst>
          </p:cNvPr>
          <p:cNvPicPr>
            <a:picLocks noChangeAspect="1"/>
          </p:cNvPicPr>
          <p:nvPr/>
        </p:nvPicPr>
        <p:blipFill rotWithShape="1">
          <a:blip r:embed="rId3">
            <a:extLst>
              <a:ext uri="{28A0092B-C50C-407E-A947-70E740481C1C}">
                <a14:useLocalDpi xmlns:a14="http://schemas.microsoft.com/office/drawing/2010/main" val="0"/>
              </a:ext>
            </a:extLst>
          </a:blip>
          <a:srcRect l="36019" r="18508" b="8986"/>
          <a:stretch/>
        </p:blipFill>
        <p:spPr>
          <a:xfrm>
            <a:off x="7056583" y="0"/>
            <a:ext cx="5135417" cy="6857999"/>
          </a:xfrm>
          <a:prstGeom prst="rect">
            <a:avLst/>
          </a:prstGeom>
        </p:spPr>
      </p:pic>
    </p:spTree>
    <p:extLst>
      <p:ext uri="{BB962C8B-B14F-4D97-AF65-F5344CB8AC3E}">
        <p14:creationId xmlns:p14="http://schemas.microsoft.com/office/powerpoint/2010/main" val="416368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825"/>
            <a:ext cx="10515600" cy="1325563"/>
          </a:xfrm>
        </p:spPr>
        <p:txBody>
          <a:bodyPr>
            <a:normAutofit/>
          </a:bodyPr>
          <a:lstStyle/>
          <a:p>
            <a:r>
              <a:rPr lang="en-US" b="1" dirty="0">
                <a:solidFill>
                  <a:srgbClr val="0A4A8E"/>
                </a:solidFill>
                <a:latin typeface="Avenir Next LT Pro" panose="020B0504020202020204" pitchFamily="34" charset="77"/>
                <a:cs typeface="Arial" panose="020B0604020202020204" pitchFamily="34" charset="0"/>
              </a:rPr>
              <a:t>QUESTIONS TO ASK YOUR </a:t>
            </a:r>
            <a:br>
              <a:rPr lang="en-US" b="1" dirty="0">
                <a:solidFill>
                  <a:srgbClr val="0A4A8E"/>
                </a:solidFill>
                <a:latin typeface="Avenir Next LT Pro" panose="020B0504020202020204" pitchFamily="34" charset="77"/>
                <a:cs typeface="Arial" panose="020B0604020202020204" pitchFamily="34" charset="0"/>
              </a:rPr>
            </a:br>
            <a:r>
              <a:rPr lang="en-US" b="1" dirty="0">
                <a:solidFill>
                  <a:srgbClr val="0A4A8E"/>
                </a:solidFill>
                <a:latin typeface="Avenir Next LT Pro" panose="020B0504020202020204" pitchFamily="34" charset="77"/>
                <a:cs typeface="Arial" panose="020B0604020202020204" pitchFamily="34" charset="0"/>
              </a:rPr>
              <a:t>HEALTH-CARE TEAM</a:t>
            </a:r>
          </a:p>
        </p:txBody>
      </p:sp>
      <p:sp>
        <p:nvSpPr>
          <p:cNvPr id="3" name="Content Placeholder 2"/>
          <p:cNvSpPr>
            <a:spLocks noGrp="1"/>
          </p:cNvSpPr>
          <p:nvPr>
            <p:ph idx="1"/>
          </p:nvPr>
        </p:nvSpPr>
        <p:spPr>
          <a:xfrm>
            <a:off x="838200" y="1690688"/>
            <a:ext cx="10515600" cy="5167311"/>
          </a:xfrm>
        </p:spPr>
        <p:txBody>
          <a:bodyPr>
            <a:normAutofit fontScale="92500" lnSpcReduction="10000"/>
          </a:bodyPr>
          <a:lstStyle/>
          <a:p>
            <a:pPr lvl="0">
              <a:lnSpc>
                <a:spcPct val="110000"/>
              </a:lnSpc>
            </a:pPr>
            <a:r>
              <a:rPr lang="en-US" sz="2600" dirty="0">
                <a:latin typeface="AvenirNext LT Pro" panose="020B0504020202020204" pitchFamily="34" charset="77"/>
              </a:rPr>
              <a:t>Is there a local peer support group I can participate in?</a:t>
            </a:r>
          </a:p>
          <a:p>
            <a:pPr lvl="0">
              <a:lnSpc>
                <a:spcPct val="110000"/>
              </a:lnSpc>
            </a:pPr>
            <a:r>
              <a:rPr lang="en-US" sz="2600" dirty="0">
                <a:latin typeface="AvenirNext LT Pro" panose="020B0504020202020204" pitchFamily="34" charset="77"/>
              </a:rPr>
              <a:t>Do you have a list of mental health professionals in my area?</a:t>
            </a:r>
          </a:p>
          <a:p>
            <a:pPr lvl="0">
              <a:lnSpc>
                <a:spcPct val="110000"/>
              </a:lnSpc>
            </a:pPr>
            <a:r>
              <a:rPr lang="en-US" sz="2600" dirty="0">
                <a:latin typeface="AvenirNext LT Pro" panose="020B0504020202020204" pitchFamily="34" charset="77"/>
              </a:rPr>
              <a:t>What books or other self-help strategies exist that you would recommend?</a:t>
            </a:r>
          </a:p>
          <a:p>
            <a:pPr lvl="0">
              <a:lnSpc>
                <a:spcPct val="110000"/>
              </a:lnSpc>
            </a:pPr>
            <a:r>
              <a:rPr lang="en-US" sz="2600" dirty="0">
                <a:latin typeface="AvenirNext LT Pro" panose="020B0504020202020204" pitchFamily="34" charset="77"/>
              </a:rPr>
              <a:t>Do I need to be prescribed a medication to help me with my depression or anxiety?</a:t>
            </a:r>
          </a:p>
          <a:p>
            <a:pPr lvl="0">
              <a:lnSpc>
                <a:spcPct val="110000"/>
              </a:lnSpc>
            </a:pPr>
            <a:r>
              <a:rPr lang="en-US" sz="2600" dirty="0">
                <a:latin typeface="AvenirNext LT Pro" panose="020B0504020202020204" pitchFamily="34" charset="77"/>
              </a:rPr>
              <a:t>Can you recommend any resources that I can use to learn more about the cancer or its treatment?</a:t>
            </a:r>
          </a:p>
          <a:p>
            <a:pPr lvl="0">
              <a:lnSpc>
                <a:spcPct val="110000"/>
              </a:lnSpc>
            </a:pPr>
            <a:r>
              <a:rPr lang="en-US" sz="2600" dirty="0">
                <a:latin typeface="AvenirNext LT Pro" panose="020B0504020202020204" pitchFamily="34" charset="77"/>
              </a:rPr>
              <a:t>Who can I call first if I feel like I need help for anxiety or panic attacks?</a:t>
            </a:r>
          </a:p>
          <a:p>
            <a:pPr lvl="0">
              <a:lnSpc>
                <a:spcPct val="110000"/>
              </a:lnSpc>
            </a:pPr>
            <a:r>
              <a:rPr lang="en-US" sz="2600" dirty="0">
                <a:latin typeface="AvenirNext LT Pro" panose="020B0504020202020204" pitchFamily="34" charset="77"/>
              </a:rPr>
              <a:t>Who can I call first if I feel like I am getting depressed?</a:t>
            </a:r>
          </a:p>
          <a:p>
            <a:pPr lvl="0">
              <a:lnSpc>
                <a:spcPct val="110000"/>
              </a:lnSpc>
            </a:pPr>
            <a:r>
              <a:rPr lang="en-US" sz="2600" dirty="0">
                <a:latin typeface="AvenirNext LT Pro" panose="020B0504020202020204" pitchFamily="34" charset="77"/>
              </a:rPr>
              <a:t>What do I do if I begin to feel suicidal?</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58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71CA8FEAA18B4B83E9F26CE5B0DCEF" ma:contentTypeVersion="8" ma:contentTypeDescription="Create a new document." ma:contentTypeScope="" ma:versionID="397e5353460acd2111994243fd440525">
  <xsd:schema xmlns:xsd="http://www.w3.org/2001/XMLSchema" xmlns:xs="http://www.w3.org/2001/XMLSchema" xmlns:p="http://schemas.microsoft.com/office/2006/metadata/properties" xmlns:ns2="c7bd7dc8-acd8-4124-9602-504af7068bcf" xmlns:ns3="d353bc6c-ff12-4923-882b-e8845426f0dd" targetNamespace="http://schemas.microsoft.com/office/2006/metadata/properties" ma:root="true" ma:fieldsID="61bab1ae8dbbd19ae939cb80e4a87def" ns2:_="" ns3:_="">
    <xsd:import namespace="c7bd7dc8-acd8-4124-9602-504af7068bcf"/>
    <xsd:import namespace="d353bc6c-ff12-4923-882b-e8845426f0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d7dc8-acd8-4124-9602-504af7068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53bc6c-ff12-4923-882b-e8845426f0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353bc6c-ff12-4923-882b-e8845426f0dd">
      <UserInfo>
        <DisplayName>Blankenship, Lynn A.</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409C31-E73B-4823-8DB6-0191ED92D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d7dc8-acd8-4124-9602-504af7068bcf"/>
    <ds:schemaRef ds:uri="d353bc6c-ff12-4923-882b-e8845426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5EBFA-5987-4B28-9AE4-5EB32E73D171}">
  <ds:schemaRefs>
    <ds:schemaRef ds:uri="http://purl.org/dc/elements/1.1/"/>
    <ds:schemaRef ds:uri="http://schemas.openxmlformats.org/package/2006/metadata/core-properties"/>
    <ds:schemaRef ds:uri="974e2584-8277-4615-a9c6-4009564cc360"/>
    <ds:schemaRef ds:uri="http://schemas.microsoft.com/office/2006/documentManagement/types"/>
    <ds:schemaRef ds:uri="http://purl.org/dc/dcmitype/"/>
    <ds:schemaRef ds:uri="http://schemas.microsoft.com/office/infopath/2007/PartnerControls"/>
    <ds:schemaRef ds:uri="7fc21249-fe2a-4baf-8758-b8f9a15db2fc"/>
    <ds:schemaRef ds:uri="http://schemas.microsoft.com/office/2006/metadata/properties"/>
    <ds:schemaRef ds:uri="http://www.w3.org/XML/1998/namespace"/>
    <ds:schemaRef ds:uri="http://purl.org/dc/terms/"/>
    <ds:schemaRef ds:uri="d353bc6c-ff12-4923-882b-e8845426f0dd"/>
  </ds:schemaRefs>
</ds:datastoreItem>
</file>

<file path=customXml/itemProps3.xml><?xml version="1.0" encoding="utf-8"?>
<ds:datastoreItem xmlns:ds="http://schemas.openxmlformats.org/officeDocument/2006/customXml" ds:itemID="{A0D39D25-9CBE-4004-9C6B-C8FFD0A90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TotalTime>
  <Words>1315</Words>
  <Application>Microsoft Office PowerPoint</Application>
  <PresentationFormat>Widescreen</PresentationFormat>
  <Paragraphs>107</Paragraphs>
  <Slides>12</Slides>
  <Notes>10</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 CHALLENGES TO MENTAL HEALTH AFTER A CANCER DIAGNOSIS </vt:lpstr>
      <vt:lpstr>MENTAL HEALTH AND CANCER</vt:lpstr>
      <vt:lpstr>MENTAL HEALTH TREATMENT  CAN SAVE LIVES!</vt:lpstr>
      <vt:lpstr>ASKING FOR HELP: SHARE ALL OF YOUR SYMPTOMS</vt:lpstr>
      <vt:lpstr>PowerPoint Presentation</vt:lpstr>
      <vt:lpstr>ASKING FOR HELP: TELL YOUR LOVED ONES HOW TO HELP YOU</vt:lpstr>
      <vt:lpstr>MENTAL HEALTH BEST PRACTICES AFTER CANCER DIAGNOSES</vt:lpstr>
      <vt:lpstr>QUESTIONS TO ASK YOUR  HEALTH-CARE TEAM</vt:lpstr>
      <vt:lpstr>PowerPoint Presentation</vt:lpstr>
      <vt:lpstr>PowerPoint Presentation</vt:lpstr>
      <vt:lpstr>REFERENCES</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Kentucky Cancer:  Help Yourself Heal through Nutrition</dc:title>
  <dc:subject/>
  <dc:creator>Norman, Heather</dc:creator>
  <cp:keywords/>
  <dc:description/>
  <cp:lastModifiedBy>Thompson, Kelli K.</cp:lastModifiedBy>
  <cp:revision>59</cp:revision>
  <cp:lastPrinted>2019-11-15T16:14:05Z</cp:lastPrinted>
  <dcterms:created xsi:type="dcterms:W3CDTF">2019-11-07T18:05:55Z</dcterms:created>
  <dcterms:modified xsi:type="dcterms:W3CDTF">2021-10-22T15:41:12Z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0x010100B271CA8FEAA18B4B83E9F26CE5B0DCEF</vt:lpwstr>
  </property>
</Properties>
</file>