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4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DE15C8-BADF-4872-9FC7-5E375B878086}" v="6" dt="2021-02-22T15:54:44.884"/>
    <p1510:client id="{A16E9CAF-876A-5E72-8774-8152DB562311}" v="10" dt="2021-02-22T20:35:28.779"/>
    <p1510:client id="{C68E9274-F744-4F2A-A94E-FF9920EB0A29}" v="6" dt="2021-02-02T20:02:12.359"/>
    <p1510:client id="{D9F7E309-F764-4E2C-9AAF-39912769F3F3}" v="19" dt="2021-10-21T14:24:16.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hanan, Nellie R." userId="S::nbuchana@uky.edu::8a774fa1-2c2f-4d45-b6ba-81b8b156b401" providerId="AD" clId="Web-{A16E9CAF-876A-5E72-8774-8152DB562311}"/>
    <pc:docChg chg="modSld">
      <pc:chgData name="Buchanan, Nellie R." userId="S::nbuchana@uky.edu::8a774fa1-2c2f-4d45-b6ba-81b8b156b401" providerId="AD" clId="Web-{A16E9CAF-876A-5E72-8774-8152DB562311}" dt="2021-02-22T20:35:28.779" v="4" actId="20577"/>
      <pc:docMkLst>
        <pc:docMk/>
      </pc:docMkLst>
      <pc:sldChg chg="modSp">
        <pc:chgData name="Buchanan, Nellie R." userId="S::nbuchana@uky.edu::8a774fa1-2c2f-4d45-b6ba-81b8b156b401" providerId="AD" clId="Web-{A16E9CAF-876A-5E72-8774-8152DB562311}" dt="2021-02-22T20:35:28.779" v="4" actId="20577"/>
        <pc:sldMkLst>
          <pc:docMk/>
          <pc:sldMk cId="3794882258" sldId="256"/>
        </pc:sldMkLst>
        <pc:spChg chg="mod">
          <ac:chgData name="Buchanan, Nellie R." userId="S::nbuchana@uky.edu::8a774fa1-2c2f-4d45-b6ba-81b8b156b401" providerId="AD" clId="Web-{A16E9CAF-876A-5E72-8774-8152DB562311}" dt="2021-02-22T20:35:28.779" v="4" actId="20577"/>
          <ac:spMkLst>
            <pc:docMk/>
            <pc:sldMk cId="3794882258" sldId="256"/>
            <ac:spMk id="3" creationId="{00000000-0000-0000-0000-000000000000}"/>
          </ac:spMkLst>
        </pc:spChg>
      </pc:sldChg>
    </pc:docChg>
  </pc:docChgLst>
  <pc:docChgLst>
    <pc:chgData name="Norman, Heather" userId="S::hlno222@uky.edu::e6c5cf73-8c2b-4acc-b0b5-f3a3b17eac99" providerId="AD" clId="Web-{D9F7E309-F764-4E2C-9AAF-39912769F3F3}"/>
    <pc:docChg chg="modSld">
      <pc:chgData name="Norman, Heather" userId="S::hlno222@uky.edu::e6c5cf73-8c2b-4acc-b0b5-f3a3b17eac99" providerId="AD" clId="Web-{D9F7E309-F764-4E2C-9AAF-39912769F3F3}" dt="2021-10-21T14:24:16.160" v="17" actId="20577"/>
      <pc:docMkLst>
        <pc:docMk/>
      </pc:docMkLst>
      <pc:sldChg chg="modSp">
        <pc:chgData name="Norman, Heather" userId="S::hlno222@uky.edu::e6c5cf73-8c2b-4acc-b0b5-f3a3b17eac99" providerId="AD" clId="Web-{D9F7E309-F764-4E2C-9AAF-39912769F3F3}" dt="2021-10-21T14:24:16.160" v="17" actId="20577"/>
        <pc:sldMkLst>
          <pc:docMk/>
          <pc:sldMk cId="3794882258" sldId="256"/>
        </pc:sldMkLst>
        <pc:spChg chg="mod">
          <ac:chgData name="Norman, Heather" userId="S::hlno222@uky.edu::e6c5cf73-8c2b-4acc-b0b5-f3a3b17eac99" providerId="AD" clId="Web-{D9F7E309-F764-4E2C-9AAF-39912769F3F3}" dt="2021-10-21T14:24:16.160" v="17" actId="20577"/>
          <ac:spMkLst>
            <pc:docMk/>
            <pc:sldMk cId="3794882258" sldId="256"/>
            <ac:spMk id="3" creationId="{00000000-0000-0000-0000-000000000000}"/>
          </ac:spMkLst>
        </pc:spChg>
        <pc:spChg chg="mod">
          <ac:chgData name="Norman, Heather" userId="S::hlno222@uky.edu::e6c5cf73-8c2b-4acc-b0b5-f3a3b17eac99" providerId="AD" clId="Web-{D9F7E309-F764-4E2C-9AAF-39912769F3F3}" dt="2021-10-21T14:23:57.691" v="1" actId="20577"/>
          <ac:spMkLst>
            <pc:docMk/>
            <pc:sldMk cId="3794882258" sldId="256"/>
            <ac:spMk id="4" creationId="{A5EFBA4C-C7CF-B34A-8F82-53855FE5E010}"/>
          </ac:spMkLst>
        </pc:spChg>
      </pc:sldChg>
    </pc:docChg>
  </pc:docChgLst>
  <pc:docChgLst>
    <pc:chgData name="Fawbush, Sheila K." userId="eb4b0c43-c799-414a-9855-42f8b00eba3e" providerId="ADAL" clId="{C68E9274-F744-4F2A-A94E-FF9920EB0A29}"/>
    <pc:docChg chg="custSel modSld">
      <pc:chgData name="Fawbush, Sheila K." userId="eb4b0c43-c799-414a-9855-42f8b00eba3e" providerId="ADAL" clId="{C68E9274-F744-4F2A-A94E-FF9920EB0A29}" dt="2021-02-02T20:02:12.359" v="1" actId="27636"/>
      <pc:docMkLst>
        <pc:docMk/>
      </pc:docMkLst>
      <pc:sldChg chg="modSp mod">
        <pc:chgData name="Fawbush, Sheila K." userId="eb4b0c43-c799-414a-9855-42f8b00eba3e" providerId="ADAL" clId="{C68E9274-F744-4F2A-A94E-FF9920EB0A29}" dt="2021-02-02T20:02:12.350" v="0" actId="27636"/>
        <pc:sldMkLst>
          <pc:docMk/>
          <pc:sldMk cId="932581112" sldId="262"/>
        </pc:sldMkLst>
        <pc:spChg chg="mod">
          <ac:chgData name="Fawbush, Sheila K." userId="eb4b0c43-c799-414a-9855-42f8b00eba3e" providerId="ADAL" clId="{C68E9274-F744-4F2A-A94E-FF9920EB0A29}" dt="2021-02-02T20:02:12.350" v="0" actId="27636"/>
          <ac:spMkLst>
            <pc:docMk/>
            <pc:sldMk cId="932581112" sldId="262"/>
            <ac:spMk id="2" creationId="{00000000-0000-0000-0000-000000000000}"/>
          </ac:spMkLst>
        </pc:spChg>
      </pc:sldChg>
      <pc:sldChg chg="modSp mod">
        <pc:chgData name="Fawbush, Sheila K." userId="eb4b0c43-c799-414a-9855-42f8b00eba3e" providerId="ADAL" clId="{C68E9274-F744-4F2A-A94E-FF9920EB0A29}" dt="2021-02-02T20:02:12.359" v="1" actId="27636"/>
        <pc:sldMkLst>
          <pc:docMk/>
          <pc:sldMk cId="3037940364" sldId="267"/>
        </pc:sldMkLst>
        <pc:spChg chg="mod">
          <ac:chgData name="Fawbush, Sheila K." userId="eb4b0c43-c799-414a-9855-42f8b00eba3e" providerId="ADAL" clId="{C68E9274-F744-4F2A-A94E-FF9920EB0A29}" dt="2021-02-02T20:02:12.359" v="1" actId="27636"/>
          <ac:spMkLst>
            <pc:docMk/>
            <pc:sldMk cId="3037940364" sldId="267"/>
            <ac:spMk id="2" creationId="{00000000-0000-0000-0000-000000000000}"/>
          </ac:spMkLst>
        </pc:spChg>
      </pc:sldChg>
    </pc:docChg>
  </pc:docChgLst>
  <pc:docChgLst>
    <pc:chgData name="Tramble, Janeen" userId="S::jtramble@uky.edu::dd08aa18-67c0-42b9-b660-edc9feafd2aa" providerId="AD" clId="Web-{65DE15C8-BADF-4872-9FC7-5E375B878086}"/>
    <pc:docChg chg="modSld">
      <pc:chgData name="Tramble, Janeen" userId="S::jtramble@uky.edu::dd08aa18-67c0-42b9-b660-edc9feafd2aa" providerId="AD" clId="Web-{65DE15C8-BADF-4872-9FC7-5E375B878086}" dt="2021-02-22T15:54:44.884" v="2" actId="20577"/>
      <pc:docMkLst>
        <pc:docMk/>
      </pc:docMkLst>
      <pc:sldChg chg="modSp">
        <pc:chgData name="Tramble, Janeen" userId="S::jtramble@uky.edu::dd08aa18-67c0-42b9-b660-edc9feafd2aa" providerId="AD" clId="Web-{65DE15C8-BADF-4872-9FC7-5E375B878086}" dt="2021-02-22T15:54:44.884" v="2" actId="20577"/>
        <pc:sldMkLst>
          <pc:docMk/>
          <pc:sldMk cId="3794882258" sldId="256"/>
        </pc:sldMkLst>
        <pc:spChg chg="mod">
          <ac:chgData name="Tramble, Janeen" userId="S::jtramble@uky.edu::dd08aa18-67c0-42b9-b660-edc9feafd2aa" providerId="AD" clId="Web-{65DE15C8-BADF-4872-9FC7-5E375B878086}" dt="2021-02-22T15:54:44.884" v="2" actId="20577"/>
          <ac:spMkLst>
            <pc:docMk/>
            <pc:sldMk cId="3794882258" sldId="25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14A0C-EA74-46A1-BBB8-E3096B2A8290}" type="datetimeFigureOut">
              <a:rPr lang="en-US" smtClean="0"/>
              <a:t>10/21/2021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FB5108-2381-4DF6-B011-2EF962A8A267}" type="slidenum">
              <a:rPr lang="en-US" smtClean="0"/>
              <a:t>‹#›</a:t>
            </a:fld>
            <a:endParaRPr lang="en-US"/>
          </a:p>
        </p:txBody>
      </p:sp>
    </p:spTree>
    <p:extLst>
      <p:ext uri="{BB962C8B-B14F-4D97-AF65-F5344CB8AC3E}">
        <p14:creationId xmlns:p14="http://schemas.microsoft.com/office/powerpoint/2010/main" val="3236531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FB5108-2381-4DF6-B011-2EF962A8A267}" type="slidenum">
              <a:rPr lang="en-US" smtClean="0"/>
              <a:t>1</a:t>
            </a:fld>
            <a:endParaRPr lang="en-US"/>
          </a:p>
        </p:txBody>
      </p:sp>
    </p:spTree>
    <p:extLst>
      <p:ext uri="{BB962C8B-B14F-4D97-AF65-F5344CB8AC3E}">
        <p14:creationId xmlns:p14="http://schemas.microsoft.com/office/powerpoint/2010/main" val="359389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Cancer treatment causes many people to feel extra tired. When feeling your best, try to eat as much as possible to cover for the times when you don’t have much energy to eat. Keep your favorite snacks within reach so you can easily have something to eat when you need it. Oral nutrition supplements are easy ways to obtain nutrition and don’t involve chewing which can be surprisingly difficult when fatigued. Set alarms every few hours to remind yourself to eat something. If you have a support system, take up their offers to prepare meals for you. Frozen meals are a convenient and quick way to eat a good meal with little energy required. </a:t>
            </a:r>
          </a:p>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10</a:t>
            </a:fld>
            <a:endParaRPr lang="en-US"/>
          </a:p>
        </p:txBody>
      </p:sp>
    </p:spTree>
    <p:extLst>
      <p:ext uri="{BB962C8B-B14F-4D97-AF65-F5344CB8AC3E}">
        <p14:creationId xmlns:p14="http://schemas.microsoft.com/office/powerpoint/2010/main" val="39684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When preparing meals for yourself or a loved one, food safety is always an important consideration. Cancer treatments can sometimes decrease the activity of your immune system increasing your risk for foodborne illness. Germs can get into food during processing, storing, and preparation. You cannot always tell if food is bad by the way it looks, tastes, or smells. To prevent becoming sick from the food you eat, appropriate food safety is necessary. According to the United States Department of Agriculture, there are four basic steps to good food safety: cleaning, separating, cooking, and chilling foods appropriately. Use the following tips: </a:t>
            </a:r>
          </a:p>
          <a:p>
            <a:r>
              <a:rPr lang="en-US" sz="1200" kern="1200">
                <a:solidFill>
                  <a:schemeClr val="tx1"/>
                </a:solidFill>
                <a:effectLst/>
                <a:latin typeface="+mn-lt"/>
                <a:ea typeface="+mn-ea"/>
                <a:cs typeface="+mn-cs"/>
              </a:rPr>
              <a:t> </a:t>
            </a:r>
          </a:p>
          <a:p>
            <a:pPr fontAlgn="base"/>
            <a:r>
              <a:rPr lang="en-US" sz="1200" kern="1200">
                <a:solidFill>
                  <a:schemeClr val="tx1"/>
                </a:solidFill>
                <a:effectLst/>
                <a:latin typeface="+mn-lt"/>
                <a:ea typeface="+mn-ea"/>
                <a:cs typeface="+mn-cs"/>
              </a:rPr>
              <a:t>Do not eat anything that contains mold or that is expired. Buffets and salad bars should be avoided as many people are touching the food, the temperatures aren’t always accurately controlled, and the food is often left out too long. Do not eat any cheeses, milk, or juices that aren’t pasteurized. And avoid pre-cut produce at the grocery store if possible, because they are commonly associated with recalls. </a:t>
            </a:r>
          </a:p>
          <a:p>
            <a:endParaRPr lang="en-US"/>
          </a:p>
          <a:p>
            <a:r>
              <a:rPr lang="en-US" i="1"/>
              <a:t>Feel free to share more about food safety </a:t>
            </a:r>
          </a:p>
        </p:txBody>
      </p:sp>
      <p:sp>
        <p:nvSpPr>
          <p:cNvPr id="4" name="Slide Number Placeholder 3"/>
          <p:cNvSpPr>
            <a:spLocks noGrp="1"/>
          </p:cNvSpPr>
          <p:nvPr>
            <p:ph type="sldNum" sz="quarter" idx="10"/>
          </p:nvPr>
        </p:nvSpPr>
        <p:spPr/>
        <p:txBody>
          <a:bodyPr/>
          <a:lstStyle/>
          <a:p>
            <a:fld id="{ACFB5108-2381-4DF6-B011-2EF962A8A267}" type="slidenum">
              <a:rPr lang="en-US" smtClean="0"/>
              <a:t>11</a:t>
            </a:fld>
            <a:endParaRPr lang="en-US"/>
          </a:p>
        </p:txBody>
      </p:sp>
    </p:spTree>
    <p:extLst>
      <p:ext uri="{BB962C8B-B14F-4D97-AF65-F5344CB8AC3E}">
        <p14:creationId xmlns:p14="http://schemas.microsoft.com/office/powerpoint/2010/main" val="1658464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Being able to talk with the cancer care team about concerns may help you feel more comfortable. They may be able to refer you to a Registered Dietitian. Here are some good questions to ask:</a:t>
            </a:r>
          </a:p>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12</a:t>
            </a:fld>
            <a:endParaRPr lang="en-US"/>
          </a:p>
        </p:txBody>
      </p:sp>
    </p:spTree>
    <p:extLst>
      <p:ext uri="{BB962C8B-B14F-4D97-AF65-F5344CB8AC3E}">
        <p14:creationId xmlns:p14="http://schemas.microsoft.com/office/powerpoint/2010/main" val="4118692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13</a:t>
            </a:fld>
            <a:endParaRPr lang="en-US"/>
          </a:p>
        </p:txBody>
      </p:sp>
    </p:spTree>
    <p:extLst>
      <p:ext uri="{BB962C8B-B14F-4D97-AF65-F5344CB8AC3E}">
        <p14:creationId xmlns:p14="http://schemas.microsoft.com/office/powerpoint/2010/main" val="213143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Nutrition and cancer affect one another so it can be challenging and confusing about what to eat and how to eat.</a:t>
            </a:r>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2</a:t>
            </a:fld>
            <a:endParaRPr lang="en-US"/>
          </a:p>
        </p:txBody>
      </p:sp>
    </p:spTree>
    <p:extLst>
      <p:ext uri="{BB962C8B-B14F-4D97-AF65-F5344CB8AC3E}">
        <p14:creationId xmlns:p14="http://schemas.microsoft.com/office/powerpoint/2010/main" val="3350964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a:t>
            </a:r>
            <a:r>
              <a:rPr lang="en-US" baseline="0"/>
              <a:t> to maintain a healthy weight and lean muscle.</a:t>
            </a:r>
          </a:p>
          <a:p>
            <a:endParaRPr lang="en-US" baseline="0"/>
          </a:p>
          <a:p>
            <a:r>
              <a:rPr lang="en-US" baseline="0"/>
              <a:t>It is common to lose weight, both fat and muscle, without trying during cancer treatment.</a:t>
            </a:r>
          </a:p>
          <a:p>
            <a:endParaRPr lang="en-US" baseline="0"/>
          </a:p>
          <a:p>
            <a:r>
              <a:rPr lang="en-US"/>
              <a:t>This may increase the</a:t>
            </a:r>
            <a:r>
              <a:rPr lang="en-US" baseline="0"/>
              <a:t> risk of symptoms from treatment or intolerance of chemotherapy.</a:t>
            </a:r>
          </a:p>
          <a:p>
            <a:endParaRPr lang="en-US" baseline="0"/>
          </a:p>
          <a:p>
            <a:r>
              <a:rPr lang="en-US" baseline="0"/>
              <a:t>Liquid calories are easier to consume -  they require less energy. Health-care providers recommend milkshakes, smoothies, or oral supplement drinks.</a:t>
            </a:r>
          </a:p>
          <a:p>
            <a:endParaRPr lang="en-US" baseline="0"/>
          </a:p>
          <a:p>
            <a:r>
              <a:rPr lang="en-US" baseline="0"/>
              <a:t>Protein helps us feel full and can help maintain muscle mass.</a:t>
            </a:r>
          </a:p>
          <a:p>
            <a:endParaRPr lang="en-US" baseline="0"/>
          </a:p>
          <a:p>
            <a:r>
              <a:rPr lang="en-US" baseline="0"/>
              <a:t>Exercise is a great way to increase quality of life. It may be difficult because of low energy, but even small amounts of resistance exercise with weights can help preserve muscle mass. </a:t>
            </a:r>
          </a:p>
          <a:p>
            <a:endParaRPr lang="en-US" baseline="0"/>
          </a:p>
          <a:p>
            <a:r>
              <a:rPr lang="en-US" baseline="0"/>
              <a:t>If you have any concerns about these, talk to your health-care team. </a:t>
            </a:r>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3</a:t>
            </a:fld>
            <a:endParaRPr lang="en-US"/>
          </a:p>
        </p:txBody>
      </p:sp>
    </p:spTree>
    <p:extLst>
      <p:ext uri="{BB962C8B-B14F-4D97-AF65-F5344CB8AC3E}">
        <p14:creationId xmlns:p14="http://schemas.microsoft.com/office/powerpoint/2010/main" val="2267882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with other sicknesses, consuming certain</a:t>
            </a:r>
            <a:r>
              <a:rPr lang="en-US" baseline="0"/>
              <a:t> foods during cancer treatment may help the body heal when it is sick or stressed. </a:t>
            </a:r>
          </a:p>
          <a:p>
            <a:endParaRPr lang="en-US" baseline="0"/>
          </a:p>
          <a:p>
            <a:r>
              <a:rPr lang="en-US" baseline="0"/>
              <a:t>Fruits, vegetables, and whole grains provide nutrients that help the body heal; all of these are plant-based foods.</a:t>
            </a:r>
          </a:p>
          <a:p>
            <a:endParaRPr lang="en-US" baseline="0"/>
          </a:p>
          <a:p>
            <a:r>
              <a:rPr lang="en-US" baseline="0"/>
              <a:t>Many brightly-colored foods get their color from something we call phytochemicals. These chemicals keep cells in the body healthy.</a:t>
            </a:r>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4</a:t>
            </a:fld>
            <a:endParaRPr lang="en-US"/>
          </a:p>
        </p:txBody>
      </p:sp>
    </p:spTree>
    <p:extLst>
      <p:ext uri="{BB962C8B-B14F-4D97-AF65-F5344CB8AC3E}">
        <p14:creationId xmlns:p14="http://schemas.microsoft.com/office/powerpoint/2010/main" val="694659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balanced diet </a:t>
            </a:r>
            <a:r>
              <a:rPr lang="en-US" baseline="0"/>
              <a:t>— </a:t>
            </a:r>
            <a:r>
              <a:rPr lang="en-US"/>
              <a:t>with</a:t>
            </a:r>
            <a:r>
              <a:rPr lang="en-US" baseline="0"/>
              <a:t> foods from all food groups —</a:t>
            </a:r>
            <a:r>
              <a:rPr lang="en-US"/>
              <a:t> is important</a:t>
            </a:r>
            <a:r>
              <a:rPr lang="en-US" baseline="0"/>
              <a:t>. Remembering the nutrients to help the body heal, we can look specifically at all the food groups.</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a:t>Fruit: </a:t>
            </a:r>
            <a:r>
              <a:rPr lang="en-US" sz="1200" kern="1200">
                <a:solidFill>
                  <a:schemeClr val="tx1"/>
                </a:solidFill>
                <a:effectLst/>
                <a:latin typeface="+mn-lt"/>
                <a:ea typeface="+mn-ea"/>
                <a:cs typeface="+mn-cs"/>
              </a:rPr>
              <a:t>Try to consume 2 to 3 servings of fruit each day. Include fruit at meals as a side dish, add fruit to your snacks, or use the sweet taste of fruit as your dessert. Try to eat 1</a:t>
            </a:r>
            <a:r>
              <a:rPr lang="en-US" sz="1200" kern="1200" baseline="0">
                <a:solidFill>
                  <a:schemeClr val="tx1"/>
                </a:solidFill>
                <a:effectLst/>
                <a:latin typeface="+mn-lt"/>
                <a:ea typeface="+mn-ea"/>
                <a:cs typeface="+mn-cs"/>
              </a:rPr>
              <a:t> to </a:t>
            </a:r>
            <a:r>
              <a:rPr lang="en-US" sz="1200" kern="1200">
                <a:solidFill>
                  <a:schemeClr val="tx1"/>
                </a:solidFill>
                <a:effectLst/>
                <a:latin typeface="+mn-lt"/>
                <a:ea typeface="+mn-ea"/>
                <a:cs typeface="+mn-cs"/>
              </a:rPr>
              <a:t>2 differently colored fruits each week to ensure you are taking in a variety. When possible, purchase fruits when they are in season at their peak for taste, nutrition, and affordability. Another economic option is to keep your freezer stocked with frozen fruits to quickly add to a meal or smoothie.</a:t>
            </a:r>
          </a:p>
          <a:p>
            <a:endParaRPr lang="en-US"/>
          </a:p>
          <a:p>
            <a:r>
              <a:rPr lang="en-US"/>
              <a:t>Vegetables: </a:t>
            </a:r>
            <a:r>
              <a:rPr lang="en-US" sz="1200" kern="1200">
                <a:solidFill>
                  <a:schemeClr val="tx1"/>
                </a:solidFill>
                <a:effectLst/>
                <a:latin typeface="+mn-lt"/>
                <a:ea typeface="+mn-ea"/>
                <a:cs typeface="+mn-cs"/>
              </a:rPr>
              <a:t>Purchasing in-season vegetables are going to taste the best. Canned vegetables with no salt added and frozen vegetables are healthy and economical options as well. Try to consume 4 to 5 servings of vegetables each day. This may seem like a lot to some, but think creatively about ways to add vegetables into your diet. For example, spinach and tomatoes go well in omelets for breakfast and many vegetables serve as easy, grab-and-go snacks. </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Grains: Really focus on whole grains. </a:t>
            </a:r>
            <a:r>
              <a:rPr lang="en-US" sz="1200" kern="1200">
                <a:solidFill>
                  <a:schemeClr val="tx1"/>
                </a:solidFill>
                <a:effectLst/>
                <a:latin typeface="+mn-lt"/>
                <a:ea typeface="+mn-ea"/>
                <a:cs typeface="+mn-cs"/>
              </a:rPr>
              <a:t>There are also whole-grain versions of many of our favorite foods including bread, pasta, and crackers that are comparable in price and taste to refined versions. Some studies are beginning to show that diets rich in whole grains may be linked to lower rates of colon cancer. </a:t>
            </a:r>
          </a:p>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Protein: </a:t>
            </a:r>
            <a:r>
              <a:rPr lang="en-US" sz="1200" kern="1200">
                <a:solidFill>
                  <a:schemeClr val="tx1"/>
                </a:solidFill>
                <a:effectLst/>
                <a:latin typeface="+mn-lt"/>
                <a:ea typeface="+mn-ea"/>
                <a:cs typeface="+mn-cs"/>
              </a:rPr>
              <a:t>Consuming enough protein is important for maintaining body weight and muscle mass. Research is starting to show us that different types of protein may have different roles in cancer prevention, management, and risk. Some cancer treatments can cause taste changes and intolerance to meat. If you are not eating meat, choose plant-based proteins. A plant-based diet is not a vegan diet and allows for occasional animal products but primarily consists of plant foods, similar to the USDA’s MyPlate guidelines.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Dairy: Choosing no-fat or low-fat dairy items still provides the same amounts of important minerals, vitamins, and protein. It is even suggested that low-fat dairy foods eaten in moderation may reduce the risk of colorectal cancers. For those in cancer treatment, consuming full-fat dairy products is an easy way to add calories into the diet when trying to maintain body weight. </a:t>
            </a:r>
          </a:p>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5</a:t>
            </a:fld>
            <a:endParaRPr lang="en-US"/>
          </a:p>
        </p:txBody>
      </p:sp>
    </p:spTree>
    <p:extLst>
      <p:ext uri="{BB962C8B-B14F-4D97-AF65-F5344CB8AC3E}">
        <p14:creationId xmlns:p14="http://schemas.microsoft.com/office/powerpoint/2010/main" val="234924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goal of cancer treatment is to kill cancer cells. Unfortunately, treatments often affect healthy cells as well and cause side effects like nausea, vomiting, diarrhea, and more. These side effects can make it very difficult to obtain adequate nutrition. When someone is undergoing cancer treatment, overall consumption and enjoyment of food is prioritized over any previous dietary restrictions common with other co-existing health conditions (e.g. hypertension, diabetes). </a:t>
            </a:r>
          </a:p>
          <a:p>
            <a:endParaRPr lang="en-US"/>
          </a:p>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6</a:t>
            </a:fld>
            <a:endParaRPr lang="en-US"/>
          </a:p>
        </p:txBody>
      </p:sp>
    </p:spTree>
    <p:extLst>
      <p:ext uri="{BB962C8B-B14F-4D97-AF65-F5344CB8AC3E}">
        <p14:creationId xmlns:p14="http://schemas.microsoft.com/office/powerpoint/2010/main" val="24159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Nausea is a common side effect that happens a few days after many cancer treatments. It may or may not be accompanied by vomiting. Nausea can make eating enough very difficult, but there are certain foods that are generally better tolerated when nausea is present. Smaller, more frequent meals are easier on the stomach. Avoid skipping meals as taking some medications on an empty stomach can make nausea worse. Choose bland foods like toast, broth-based soups (e.g. chicken noodle), canned fruits, yogurt, baked potatoes, cottage cheese, crackers, popsicles, chicken breast, eggs, plain noodles, and cereals. Drinking beverages through a straw may help reduce nausea. Ask your health-care provider about anti-nausea medications.</a:t>
            </a:r>
          </a:p>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7</a:t>
            </a:fld>
            <a:endParaRPr lang="en-US"/>
          </a:p>
        </p:txBody>
      </p:sp>
    </p:spTree>
    <p:extLst>
      <p:ext uri="{BB962C8B-B14F-4D97-AF65-F5344CB8AC3E}">
        <p14:creationId xmlns:p14="http://schemas.microsoft.com/office/powerpoint/2010/main" val="706625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Cancer itself and treatment may affect the way foods taste and smell. Foods and drinks can often taste bitter or metallic. Luckily, taste changes go away after treatment is finished. If you notice food doesn’t taste appealing to you, try using different spices, condiments, and even adding acidic foods like lemon, lime, and vinegar to your meals. If you are experiencing a metallic taste, avoid metal utensils and replace them with plastic spoons, knives, and forks instead. Additionally, canned foods should be avoided as they often can have a metallic taste. If red meat doesn’t taste good to you, try increasing your intake of chicken, fish, beans, nuts, eggs, and cheese to get adequate protein in your diet. If you are becoming nauseous from the smell of certain foods, try consuming cold or room-temperature foods as hot foods tend to have stronger smells. At home, if possible, avoid the kitchen while food is being cooked and prepared. </a:t>
            </a:r>
          </a:p>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8</a:t>
            </a:fld>
            <a:endParaRPr lang="en-US"/>
          </a:p>
        </p:txBody>
      </p:sp>
    </p:spTree>
    <p:extLst>
      <p:ext uri="{BB962C8B-B14F-4D97-AF65-F5344CB8AC3E}">
        <p14:creationId xmlns:p14="http://schemas.microsoft.com/office/powerpoint/2010/main" val="175420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Diarrhea is another common side effect of cancer treatment. Diarrhea is characterized by frequent watery or loose bowel movements and can cause decreased absorption of nutrients, vitamins, minerals, and water and can lead to dehydration. Adequate fluid and electrolyte intake is necessary to prevent dehydration. To help maintain hydration status, drink at least one cup of fluid after each loose bowel movement. Avoid greasy, fried foods. It also may help to eliminate gas-producing foods like raw fruits and vegetables, beans, and whole grains for a short amount of time to see if that helps relieve the symptoms. Choose lower-fiber options like white rice, toast, applesauce, canned peaches, and lean meats. You may develop a sensitivity to milk products so avoiding milk and cheese may be beneficial; however, yogurt is typically well-tolerated. Increase your potassium intake by consuming sports drinks, bananas, and potatoes. Consuming high-sodium (salt) foods like broths, crackers, and pretzels may also be beneficial. </a:t>
            </a:r>
          </a:p>
          <a:p>
            <a:endParaRPr lang="en-US"/>
          </a:p>
        </p:txBody>
      </p:sp>
      <p:sp>
        <p:nvSpPr>
          <p:cNvPr id="4" name="Slide Number Placeholder 3"/>
          <p:cNvSpPr>
            <a:spLocks noGrp="1"/>
          </p:cNvSpPr>
          <p:nvPr>
            <p:ph type="sldNum" sz="quarter" idx="10"/>
          </p:nvPr>
        </p:nvSpPr>
        <p:spPr/>
        <p:txBody>
          <a:bodyPr/>
          <a:lstStyle/>
          <a:p>
            <a:fld id="{ACFB5108-2381-4DF6-B011-2EF962A8A267}" type="slidenum">
              <a:rPr lang="en-US" smtClean="0"/>
              <a:t>9</a:t>
            </a:fld>
            <a:endParaRPr lang="en-US"/>
          </a:p>
        </p:txBody>
      </p:sp>
    </p:spTree>
    <p:extLst>
      <p:ext uri="{BB962C8B-B14F-4D97-AF65-F5344CB8AC3E}">
        <p14:creationId xmlns:p14="http://schemas.microsoft.com/office/powerpoint/2010/main" val="868099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4C6E3B-C8E4-864B-AC97-67F53C7CAE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1"/>
            <a:ext cx="12192000" cy="6858000"/>
          </a:xfrm>
          <a:prstGeom prst="rect">
            <a:avLst/>
          </a:prstGeom>
        </p:spPr>
      </p:pic>
      <p:sp>
        <p:nvSpPr>
          <p:cNvPr id="8" name="Subtitle 2">
            <a:extLst>
              <a:ext uri="{FF2B5EF4-FFF2-40B4-BE49-F238E27FC236}">
                <a16:creationId xmlns:a16="http://schemas.microsoft.com/office/drawing/2014/main" id="{0A936507-8210-B84E-9C65-108FD69879BB}"/>
              </a:ext>
            </a:extLst>
          </p:cNvPr>
          <p:cNvSpPr>
            <a:spLocks noGrp="1"/>
          </p:cNvSpPr>
          <p:nvPr>
            <p:ph type="subTitle" idx="1"/>
          </p:nvPr>
        </p:nvSpPr>
        <p:spPr>
          <a:xfrm>
            <a:off x="1524000" y="45164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C483D6E-1626-0C4A-861B-7154E1E409A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20164" t="34375" r="20523" b="31459"/>
          <a:stretch/>
        </p:blipFill>
        <p:spPr>
          <a:xfrm>
            <a:off x="3924300" y="1414462"/>
            <a:ext cx="4343400" cy="3237807"/>
          </a:xfrm>
          <a:prstGeom prst="rect">
            <a:avLst/>
          </a:prstGeom>
        </p:spPr>
      </p:pic>
      <p:pic>
        <p:nvPicPr>
          <p:cNvPr id="10" name="Picture 9">
            <a:extLst>
              <a:ext uri="{FF2B5EF4-FFF2-40B4-BE49-F238E27FC236}">
                <a16:creationId xmlns:a16="http://schemas.microsoft.com/office/drawing/2014/main" id="{B10EE452-EA84-C84E-AB3F-4AA229E64AA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967883" y="-44451"/>
            <a:ext cx="3224117" cy="1458913"/>
          </a:xfrm>
          <a:prstGeom prst="rect">
            <a:avLst/>
          </a:prstGeom>
        </p:spPr>
      </p:pic>
    </p:spTree>
    <p:extLst>
      <p:ext uri="{BB962C8B-B14F-4D97-AF65-F5344CB8AC3E}">
        <p14:creationId xmlns:p14="http://schemas.microsoft.com/office/powerpoint/2010/main" val="317846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A58B0B-71E9-413A-ACF1-E5101587FAEC}"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25B59-4069-4C75-B17D-B513D1CC4969}" type="slidenum">
              <a:rPr lang="en-US" smtClean="0"/>
              <a:t>‹#›</a:t>
            </a:fld>
            <a:endParaRPr lang="en-US"/>
          </a:p>
        </p:txBody>
      </p:sp>
    </p:spTree>
    <p:extLst>
      <p:ext uri="{BB962C8B-B14F-4D97-AF65-F5344CB8AC3E}">
        <p14:creationId xmlns:p14="http://schemas.microsoft.com/office/powerpoint/2010/main" val="1613513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A58B0B-71E9-413A-ACF1-E5101587FAEC}" type="datetimeFigureOut">
              <a:rPr lang="en-US" smtClean="0"/>
              <a:t>10/21/2021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525B59-4069-4C75-B17D-B513D1CC4969}" type="slidenum">
              <a:rPr lang="en-US" smtClean="0"/>
              <a:t>‹#›</a:t>
            </a:fld>
            <a:endParaRPr lang="en-US"/>
          </a:p>
        </p:txBody>
      </p:sp>
    </p:spTree>
    <p:extLst>
      <p:ext uri="{BB962C8B-B14F-4D97-AF65-F5344CB8AC3E}">
        <p14:creationId xmlns:p14="http://schemas.microsoft.com/office/powerpoint/2010/main" val="302128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7F29F5-CD5B-9C48-A777-80C4E959B9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747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17E9C4-35DA-FC4D-A856-4A36AE8B1E7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3233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B6340D-77A8-0045-BE93-E9D1721217B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66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582EA48-0BA0-2149-9941-28FB41F470A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622" t="8401" r="1179" b="20843"/>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FC835B65-1A1A-7844-985B-78CC48ED9A98}"/>
              </a:ext>
            </a:extLst>
          </p:cNvPr>
          <p:cNvSpPr txBox="1">
            <a:spLocks/>
          </p:cNvSpPr>
          <p:nvPr userDrawn="1"/>
        </p:nvSpPr>
        <p:spPr>
          <a:xfrm>
            <a:off x="8610600"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7E5B80-8529-49EE-9F45-0DF0A7CF2C27}" type="slidenum">
              <a:rPr lang="en-US" smtClean="0"/>
              <a:pPr/>
              <a:t>‹#›</a:t>
            </a:fld>
            <a:endParaRPr lang="en-US"/>
          </a:p>
        </p:txBody>
      </p:sp>
    </p:spTree>
    <p:extLst>
      <p:ext uri="{BB962C8B-B14F-4D97-AF65-F5344CB8AC3E}">
        <p14:creationId xmlns:p14="http://schemas.microsoft.com/office/powerpoint/2010/main" val="404929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A58B0B-71E9-413A-ACF1-E5101587FAEC}" type="datetimeFigureOut">
              <a:rPr lang="en-US" smtClean="0"/>
              <a:t>10/21/2021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525B59-4069-4C75-B17D-B513D1CC4969}" type="slidenum">
              <a:rPr lang="en-US" smtClean="0"/>
              <a:t>‹#›</a:t>
            </a:fld>
            <a:endParaRPr lang="en-US"/>
          </a:p>
        </p:txBody>
      </p:sp>
    </p:spTree>
    <p:extLst>
      <p:ext uri="{BB962C8B-B14F-4D97-AF65-F5344CB8AC3E}">
        <p14:creationId xmlns:p14="http://schemas.microsoft.com/office/powerpoint/2010/main" val="265044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A58B0B-71E9-413A-ACF1-E5101587FAEC}" type="datetimeFigureOut">
              <a:rPr lang="en-US" smtClean="0"/>
              <a:t>10/21/2021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525B59-4069-4C75-B17D-B513D1CC4969}" type="slidenum">
              <a:rPr lang="en-US" smtClean="0"/>
              <a:t>‹#›</a:t>
            </a:fld>
            <a:endParaRPr lang="en-US"/>
          </a:p>
        </p:txBody>
      </p:sp>
    </p:spTree>
    <p:extLst>
      <p:ext uri="{BB962C8B-B14F-4D97-AF65-F5344CB8AC3E}">
        <p14:creationId xmlns:p14="http://schemas.microsoft.com/office/powerpoint/2010/main" val="243682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A58B0B-71E9-413A-ACF1-E5101587FAEC}"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25B59-4069-4C75-B17D-B513D1CC4969}" type="slidenum">
              <a:rPr lang="en-US" smtClean="0"/>
              <a:t>‹#›</a:t>
            </a:fld>
            <a:endParaRPr lang="en-US"/>
          </a:p>
        </p:txBody>
      </p:sp>
    </p:spTree>
    <p:extLst>
      <p:ext uri="{BB962C8B-B14F-4D97-AF65-F5344CB8AC3E}">
        <p14:creationId xmlns:p14="http://schemas.microsoft.com/office/powerpoint/2010/main" val="169873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A58B0B-71E9-413A-ACF1-E5101587FAEC}" type="datetimeFigureOut">
              <a:rPr lang="en-US" smtClean="0"/>
              <a:t>10/21/2021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525B59-4069-4C75-B17D-B513D1CC4969}" type="slidenum">
              <a:rPr lang="en-US" smtClean="0"/>
              <a:t>‹#›</a:t>
            </a:fld>
            <a:endParaRPr lang="en-US"/>
          </a:p>
        </p:txBody>
      </p:sp>
    </p:spTree>
    <p:extLst>
      <p:ext uri="{BB962C8B-B14F-4D97-AF65-F5344CB8AC3E}">
        <p14:creationId xmlns:p14="http://schemas.microsoft.com/office/powerpoint/2010/main" val="305437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A58B0B-71E9-413A-ACF1-E5101587FAEC}" type="datetimeFigureOut">
              <a:rPr lang="en-US" smtClean="0"/>
              <a:t>10/21/2021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525B59-4069-4C75-B17D-B513D1CC4969}" type="slidenum">
              <a:rPr lang="en-US" smtClean="0"/>
              <a:t>‹#›</a:t>
            </a:fld>
            <a:endParaRPr lang="en-US"/>
          </a:p>
        </p:txBody>
      </p:sp>
    </p:spTree>
    <p:extLst>
      <p:ext uri="{BB962C8B-B14F-4D97-AF65-F5344CB8AC3E}">
        <p14:creationId xmlns:p14="http://schemas.microsoft.com/office/powerpoint/2010/main" val="1119015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hyperlink" Target="https://www.cancer.org/treatment/survivorship-during-and-after-treatment/staying-active/physical-activity-and-the-cancer-patient.html" TargetMode="External"/><Relationship Id="rId7" Type="http://schemas.openxmlformats.org/officeDocument/2006/relationships/hyperlink" Target="https://www.mdanderson.org/publications/focused-on-health/vegetarian-diet-and-cancer-risk.h31Z1591413.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ayoclinic.org/diseases-conditions/cancer/in-depth/cancer-causes/art-20044714" TargetMode="External"/><Relationship Id="rId5" Type="http://schemas.openxmlformats.org/officeDocument/2006/relationships/hyperlink" Target="https://www.aicr.org/patients-survivors/during-treatment/foods-to-try.html" TargetMode="External"/><Relationship Id="rId4" Type="http://schemas.openxmlformats.org/officeDocument/2006/relationships/hyperlink" Target="https://www.cancer.org/latest-news/soy-and-cancer-risk-our-experts-advice.htm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614980" y="5471777"/>
            <a:ext cx="4962041" cy="1655762"/>
          </a:xfrm>
        </p:spPr>
        <p:txBody>
          <a:bodyPr vert="horz" lIns="91440" tIns="45720" rIns="91440" bIns="45720" rtlCol="0" anchor="t">
            <a:normAutofit/>
          </a:bodyPr>
          <a:lstStyle/>
          <a:p>
            <a:pPr marL="0" indent="0" algn="ctr">
              <a:buNone/>
            </a:pPr>
            <a:r>
              <a:rPr lang="en-US" sz="2400" dirty="0">
                <a:latin typeface="AvenirNext LT Pro"/>
              </a:rPr>
              <a:t>AGENT NAME</a:t>
            </a:r>
            <a:endParaRPr lang="en-US" dirty="0">
              <a:cs typeface="Calibri" panose="020F0502020204030204"/>
            </a:endParaRPr>
          </a:p>
          <a:p>
            <a:pPr marL="0" indent="0" algn="ctr">
              <a:buNone/>
            </a:pPr>
            <a:r>
              <a:rPr lang="en-US" sz="2400" dirty="0">
                <a:latin typeface="AvenirNext LT Pro"/>
              </a:rPr>
              <a:t>DATE</a:t>
            </a:r>
          </a:p>
        </p:txBody>
      </p:sp>
      <p:sp>
        <p:nvSpPr>
          <p:cNvPr id="4" name="Title 1">
            <a:extLst>
              <a:ext uri="{FF2B5EF4-FFF2-40B4-BE49-F238E27FC236}">
                <a16:creationId xmlns:a16="http://schemas.microsoft.com/office/drawing/2014/main" id="{A5EFBA4C-C7CF-B34A-8F82-53855FE5E010}"/>
              </a:ext>
            </a:extLst>
          </p:cNvPr>
          <p:cNvSpPr txBox="1">
            <a:spLocks/>
          </p:cNvSpPr>
          <p:nvPr/>
        </p:nvSpPr>
        <p:spPr>
          <a:xfrm>
            <a:off x="1524000" y="3875492"/>
            <a:ext cx="9144000" cy="1936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2800" b="1" dirty="0">
                <a:latin typeface="Avenir Next LT Pro" panose="020B0504020202020204" pitchFamily="34" charset="77"/>
              </a:rPr>
            </a:br>
            <a:r>
              <a:rPr lang="en-US" sz="2800" b="1" dirty="0">
                <a:solidFill>
                  <a:srgbClr val="0A4A8E"/>
                </a:solidFill>
                <a:latin typeface="Avenir Next LT Pro"/>
                <a:cs typeface="Arial"/>
              </a:rPr>
              <a:t>MANAGING NUTRITION DURING CANCER</a:t>
            </a:r>
          </a:p>
        </p:txBody>
      </p:sp>
    </p:spTree>
    <p:extLst>
      <p:ext uri="{BB962C8B-B14F-4D97-AF65-F5344CB8AC3E}">
        <p14:creationId xmlns:p14="http://schemas.microsoft.com/office/powerpoint/2010/main" val="3794882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0A4A8E"/>
                </a:solidFill>
                <a:latin typeface="Avenir Next LT Pro" panose="020B0504020202020204" pitchFamily="34" charset="77"/>
                <a:cs typeface="Arial" panose="020B0604020202020204" pitchFamily="34" charset="0"/>
              </a:rPr>
              <a:t>MANAGING SYMPTOMS DURING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CANCER TREATMENT</a:t>
            </a:r>
          </a:p>
        </p:txBody>
      </p:sp>
      <p:sp>
        <p:nvSpPr>
          <p:cNvPr id="3" name="Content Placeholder 2"/>
          <p:cNvSpPr>
            <a:spLocks noGrp="1"/>
          </p:cNvSpPr>
          <p:nvPr>
            <p:ph idx="1"/>
          </p:nvPr>
        </p:nvSpPr>
        <p:spPr/>
        <p:txBody>
          <a:bodyPr/>
          <a:lstStyle/>
          <a:p>
            <a:pPr marL="0" indent="0">
              <a:buNone/>
            </a:pPr>
            <a:r>
              <a:rPr lang="en-US" i="1">
                <a:latin typeface="AvenirNext LT Pro" panose="020B0504020202020204" pitchFamily="34" charset="77"/>
                <a:cs typeface="Arial" panose="020B0604020202020204" pitchFamily="34" charset="0"/>
              </a:rPr>
              <a:t>Fatigue</a:t>
            </a:r>
          </a:p>
          <a:p>
            <a:r>
              <a:rPr lang="en-US">
                <a:latin typeface="AvenirNext LT Pro" panose="020B0504020202020204" pitchFamily="34" charset="77"/>
                <a:cs typeface="Arial" panose="020B0604020202020204" pitchFamily="34" charset="0"/>
              </a:rPr>
              <a:t>Eat as much as possible during times when you feel your best</a:t>
            </a:r>
          </a:p>
          <a:p>
            <a:r>
              <a:rPr lang="en-US">
                <a:latin typeface="AvenirNext LT Pro" panose="020B0504020202020204" pitchFamily="34" charset="77"/>
                <a:cs typeface="Arial" panose="020B0604020202020204" pitchFamily="34" charset="0"/>
              </a:rPr>
              <a:t>Keep snacks within reach</a:t>
            </a:r>
          </a:p>
          <a:p>
            <a:r>
              <a:rPr lang="en-US">
                <a:latin typeface="AvenirNext LT Pro" panose="020B0504020202020204" pitchFamily="34" charset="77"/>
                <a:cs typeface="Arial" panose="020B0604020202020204" pitchFamily="34" charset="0"/>
              </a:rPr>
              <a:t>Drink calories to reduce energy needed for chewing</a:t>
            </a:r>
          </a:p>
          <a:p>
            <a:r>
              <a:rPr lang="en-US">
                <a:latin typeface="AvenirNext LT Pro" panose="020B0504020202020204" pitchFamily="34" charset="77"/>
                <a:cs typeface="Arial" panose="020B0604020202020204" pitchFamily="34" charset="0"/>
              </a:rPr>
              <a:t>Set alarms to remind yourself to eat something</a:t>
            </a:r>
          </a:p>
          <a:p>
            <a:r>
              <a:rPr lang="en-US">
                <a:latin typeface="AvenirNext LT Pro" panose="020B0504020202020204" pitchFamily="34" charset="77"/>
                <a:cs typeface="Arial" panose="020B0604020202020204" pitchFamily="34" charset="0"/>
              </a:rPr>
              <a:t>Frozen meals are quick and easy</a:t>
            </a:r>
          </a:p>
          <a:p>
            <a:r>
              <a:rPr lang="en-US">
                <a:latin typeface="AvenirNext LT Pro" panose="020B0504020202020204" pitchFamily="34" charset="77"/>
                <a:cs typeface="Arial" panose="020B0604020202020204" pitchFamily="34" charset="0"/>
              </a:rPr>
              <a:t>Let others prepare food for you</a:t>
            </a:r>
          </a:p>
        </p:txBody>
      </p:sp>
    </p:spTree>
    <p:extLst>
      <p:ext uri="{BB962C8B-B14F-4D97-AF65-F5344CB8AC3E}">
        <p14:creationId xmlns:p14="http://schemas.microsoft.com/office/powerpoint/2010/main" val="3264948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455" y="78798"/>
            <a:ext cx="6560128" cy="2467264"/>
          </a:xfrm>
        </p:spPr>
        <p:txBody>
          <a:bodyPr>
            <a:normAutofit/>
          </a:bodyPr>
          <a:lstStyle/>
          <a:p>
            <a:r>
              <a:rPr lang="en-US" b="1">
                <a:solidFill>
                  <a:srgbClr val="0A4A8E"/>
                </a:solidFill>
                <a:latin typeface="Avenir Next LT Pro" panose="020B0504020202020204" pitchFamily="34" charset="77"/>
                <a:cs typeface="Arial" panose="020B0604020202020204" pitchFamily="34" charset="0"/>
              </a:rPr>
              <a:t>PREPARING SAFE MEALS FOR YOURSELF OR A LOVED ONE</a:t>
            </a:r>
          </a:p>
        </p:txBody>
      </p:sp>
      <p:sp>
        <p:nvSpPr>
          <p:cNvPr id="3" name="Content Placeholder 2"/>
          <p:cNvSpPr>
            <a:spLocks noGrp="1"/>
          </p:cNvSpPr>
          <p:nvPr>
            <p:ph idx="1"/>
          </p:nvPr>
        </p:nvSpPr>
        <p:spPr>
          <a:xfrm>
            <a:off x="588818" y="2370570"/>
            <a:ext cx="5451764" cy="4351338"/>
          </a:xfrm>
        </p:spPr>
        <p:txBody>
          <a:bodyPr/>
          <a:lstStyle/>
          <a:p>
            <a:pPr>
              <a:lnSpc>
                <a:spcPct val="100000"/>
              </a:lnSpc>
            </a:pPr>
            <a:r>
              <a:rPr lang="en-US">
                <a:latin typeface="AvenirNext LT Pro" panose="020B0504020202020204" pitchFamily="34" charset="77"/>
                <a:cs typeface="Arial" panose="020B0604020202020204" pitchFamily="34" charset="0"/>
              </a:rPr>
              <a:t>Do not eat anything that contains mold or is expired</a:t>
            </a:r>
          </a:p>
          <a:p>
            <a:pPr>
              <a:lnSpc>
                <a:spcPct val="100000"/>
              </a:lnSpc>
            </a:pPr>
            <a:r>
              <a:rPr lang="en-US">
                <a:latin typeface="AvenirNext LT Pro" panose="020B0504020202020204" pitchFamily="34" charset="77"/>
                <a:cs typeface="Arial" panose="020B0604020202020204" pitchFamily="34" charset="0"/>
              </a:rPr>
              <a:t>Avoid buffets and salad bars </a:t>
            </a:r>
          </a:p>
          <a:p>
            <a:pPr>
              <a:lnSpc>
                <a:spcPct val="100000"/>
              </a:lnSpc>
            </a:pPr>
            <a:r>
              <a:rPr lang="en-US">
                <a:latin typeface="AvenirNext LT Pro" panose="020B0504020202020204" pitchFamily="34" charset="77"/>
                <a:cs typeface="Arial" panose="020B0604020202020204" pitchFamily="34" charset="0"/>
              </a:rPr>
              <a:t>Do not eat any cheeses, milks, or juices that aren’t pasteurized</a:t>
            </a:r>
          </a:p>
          <a:p>
            <a:pPr>
              <a:lnSpc>
                <a:spcPct val="100000"/>
              </a:lnSpc>
            </a:pPr>
            <a:r>
              <a:rPr lang="en-US">
                <a:latin typeface="AvenirNext LT Pro" panose="020B0504020202020204" pitchFamily="34" charset="77"/>
                <a:cs typeface="Arial" panose="020B0604020202020204" pitchFamily="34" charset="0"/>
              </a:rPr>
              <a:t>Avoid pre-cut produce at the grocery store if possible</a:t>
            </a:r>
          </a:p>
        </p:txBody>
      </p:sp>
      <p:pic>
        <p:nvPicPr>
          <p:cNvPr id="4" name="Picture 3">
            <a:extLst>
              <a:ext uri="{FF2B5EF4-FFF2-40B4-BE49-F238E27FC236}">
                <a16:creationId xmlns:a16="http://schemas.microsoft.com/office/drawing/2014/main" id="{368768CC-8A58-564C-AFD7-D57C0BB01860}"/>
              </a:ext>
            </a:extLst>
          </p:cNvPr>
          <p:cNvPicPr>
            <a:picLocks noChangeAspect="1"/>
          </p:cNvPicPr>
          <p:nvPr/>
        </p:nvPicPr>
        <p:blipFill rotWithShape="1">
          <a:blip r:embed="rId3">
            <a:extLst>
              <a:ext uri="{28A0092B-C50C-407E-A947-70E740481C1C}">
                <a14:useLocalDpi xmlns:a14="http://schemas.microsoft.com/office/drawing/2010/main"/>
              </a:ext>
            </a:extLst>
          </a:blip>
          <a:srcRect l="5611" r="44480"/>
          <a:stretch/>
        </p:blipFill>
        <p:spPr>
          <a:xfrm>
            <a:off x="7056583" y="0"/>
            <a:ext cx="5135417" cy="6858000"/>
          </a:xfrm>
          <a:prstGeom prst="rect">
            <a:avLst/>
          </a:prstGeom>
        </p:spPr>
      </p:pic>
    </p:spTree>
    <p:extLst>
      <p:ext uri="{BB962C8B-B14F-4D97-AF65-F5344CB8AC3E}">
        <p14:creationId xmlns:p14="http://schemas.microsoft.com/office/powerpoint/2010/main" val="3084030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05420"/>
          </a:xfrm>
        </p:spPr>
        <p:txBody>
          <a:bodyPr>
            <a:normAutofit fontScale="90000"/>
          </a:bodyPr>
          <a:lstStyle/>
          <a:p>
            <a:r>
              <a:rPr lang="en-US" b="1">
                <a:solidFill>
                  <a:srgbClr val="0A4A8E"/>
                </a:solidFill>
                <a:latin typeface="Avenir Next LT Pro" panose="020B0504020202020204" pitchFamily="34" charset="77"/>
                <a:cs typeface="Arial" panose="020B0604020202020204" pitchFamily="34" charset="0"/>
              </a:rPr>
              <a:t>QUESTIONS TO ASK YOUR REGISTERED DIETITIAN OR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HEALTH-CARE PROVIDER</a:t>
            </a:r>
          </a:p>
        </p:txBody>
      </p:sp>
      <p:sp>
        <p:nvSpPr>
          <p:cNvPr id="3" name="Content Placeholder 2"/>
          <p:cNvSpPr>
            <a:spLocks noGrp="1"/>
          </p:cNvSpPr>
          <p:nvPr>
            <p:ph idx="1"/>
          </p:nvPr>
        </p:nvSpPr>
        <p:spPr>
          <a:xfrm>
            <a:off x="838200" y="2282512"/>
            <a:ext cx="10515600" cy="4351338"/>
          </a:xfrm>
        </p:spPr>
        <p:txBody>
          <a:bodyPr/>
          <a:lstStyle/>
          <a:p>
            <a:pPr lvl="0" fontAlgn="base">
              <a:lnSpc>
                <a:spcPct val="100000"/>
              </a:lnSpc>
            </a:pPr>
            <a:r>
              <a:rPr lang="en-US">
                <a:latin typeface="AvenirNext LT Pro" panose="020B0504020202020204" pitchFamily="34" charset="77"/>
                <a:cs typeface="Arial" panose="020B0604020202020204" pitchFamily="34" charset="0"/>
              </a:rPr>
              <a:t>Could you refer me or help me set up an appointment with a Registered Dietitian?</a:t>
            </a:r>
          </a:p>
          <a:p>
            <a:pPr lvl="0" fontAlgn="base">
              <a:lnSpc>
                <a:spcPct val="100000"/>
              </a:lnSpc>
            </a:pPr>
            <a:r>
              <a:rPr lang="en-US">
                <a:latin typeface="AvenirNext LT Pro" panose="020B0504020202020204" pitchFamily="34" charset="77"/>
                <a:cs typeface="Arial" panose="020B0604020202020204" pitchFamily="34" charset="0"/>
              </a:rPr>
              <a:t>Should I be taking supplements? </a:t>
            </a:r>
          </a:p>
          <a:p>
            <a:pPr lvl="0" fontAlgn="base">
              <a:lnSpc>
                <a:spcPct val="100000"/>
              </a:lnSpc>
            </a:pPr>
            <a:r>
              <a:rPr lang="en-US">
                <a:latin typeface="AvenirNext LT Pro" panose="020B0504020202020204" pitchFamily="34" charset="77"/>
                <a:cs typeface="Arial" panose="020B0604020202020204" pitchFamily="34" charset="0"/>
              </a:rPr>
              <a:t>I have been losing weight without trying. How can you help me with this? </a:t>
            </a:r>
          </a:p>
          <a:p>
            <a:pPr lvl="0" fontAlgn="base">
              <a:lnSpc>
                <a:spcPct val="100000"/>
              </a:lnSpc>
            </a:pPr>
            <a:r>
              <a:rPr lang="en-US">
                <a:latin typeface="AvenirNext LT Pro" panose="020B0504020202020204" pitchFamily="34" charset="77"/>
                <a:cs typeface="Arial" panose="020B0604020202020204" pitchFamily="34" charset="0"/>
              </a:rPr>
              <a:t>I have a general disinterest in food, and nothing tastes the same anymore. Will this be my new normal? </a:t>
            </a:r>
          </a:p>
          <a:p>
            <a:pPr marL="0" indent="0">
              <a:buNone/>
            </a:pPr>
            <a:endParaRPr lang="en-US"/>
          </a:p>
        </p:txBody>
      </p:sp>
    </p:spTree>
    <p:extLst>
      <p:ext uri="{BB962C8B-B14F-4D97-AF65-F5344CB8AC3E}">
        <p14:creationId xmlns:p14="http://schemas.microsoft.com/office/powerpoint/2010/main" val="303794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cs typeface="Arial" panose="020B0604020202020204" pitchFamily="34" charset="0"/>
              </a:rPr>
              <a:t>REFERENCES</a:t>
            </a:r>
          </a:p>
        </p:txBody>
      </p:sp>
      <p:sp>
        <p:nvSpPr>
          <p:cNvPr id="3" name="Content Placeholder 2"/>
          <p:cNvSpPr>
            <a:spLocks noGrp="1"/>
          </p:cNvSpPr>
          <p:nvPr>
            <p:ph idx="1"/>
          </p:nvPr>
        </p:nvSpPr>
        <p:spPr/>
        <p:txBody>
          <a:bodyPr>
            <a:normAutofit fontScale="47500" lnSpcReduction="20000"/>
          </a:bodyPr>
          <a:lstStyle/>
          <a:p>
            <a:r>
              <a:rPr lang="en-US" sz="3300">
                <a:latin typeface="Arial" panose="020B0604020202020204" pitchFamily="34" charset="0"/>
                <a:cs typeface="Arial" panose="020B0604020202020204" pitchFamily="34" charset="0"/>
              </a:rPr>
              <a:t>American Cancer Society. (2014). </a:t>
            </a:r>
            <a:r>
              <a:rPr lang="en-US" sz="3300" i="1">
                <a:latin typeface="Arial" panose="020B0604020202020204" pitchFamily="34" charset="0"/>
                <a:cs typeface="Arial" panose="020B0604020202020204" pitchFamily="34" charset="0"/>
              </a:rPr>
              <a:t>Physical Activity and the Cancer Patient.</a:t>
            </a:r>
            <a:r>
              <a:rPr lang="en-US" sz="3300">
                <a:latin typeface="Arial" panose="020B0604020202020204" pitchFamily="34" charset="0"/>
                <a:cs typeface="Arial" panose="020B0604020202020204" pitchFamily="34" charset="0"/>
              </a:rPr>
              <a:t> Retrieved 11 July 2019, from </a:t>
            </a:r>
            <a:r>
              <a:rPr lang="en-US" sz="3300" u="sng">
                <a:latin typeface="Arial" panose="020B0604020202020204" pitchFamily="34" charset="0"/>
                <a:cs typeface="Arial" panose="020B0604020202020204" pitchFamily="34" charset="0"/>
                <a:hlinkClick r:id="rId3"/>
              </a:rPr>
              <a:t>https://www.cancer.org/treatment/survivorship-during-and-after-treatment/staying-active/physical-activity-and-the-cancer-patient.html</a:t>
            </a:r>
            <a:endParaRPr lang="en-US" sz="3300">
              <a:latin typeface="Arial" panose="020B0604020202020204" pitchFamily="34" charset="0"/>
              <a:cs typeface="Arial" panose="020B0604020202020204" pitchFamily="34" charset="0"/>
            </a:endParaRPr>
          </a:p>
          <a:p>
            <a:r>
              <a:rPr lang="en-US" sz="3300">
                <a:latin typeface="Arial" panose="020B0604020202020204" pitchFamily="34" charset="0"/>
                <a:cs typeface="Arial" panose="020B0604020202020204" pitchFamily="34" charset="0"/>
              </a:rPr>
              <a:t> </a:t>
            </a:r>
          </a:p>
          <a:p>
            <a:r>
              <a:rPr lang="en-US" sz="3300">
                <a:latin typeface="Arial" panose="020B0604020202020204" pitchFamily="34" charset="0"/>
                <a:cs typeface="Arial" panose="020B0604020202020204" pitchFamily="34" charset="0"/>
              </a:rPr>
              <a:t>American Cancer Society. (2019)</a:t>
            </a:r>
            <a:r>
              <a:rPr lang="en-US" sz="3300" i="1">
                <a:latin typeface="Arial" panose="020B0604020202020204" pitchFamily="34" charset="0"/>
                <a:cs typeface="Arial" panose="020B0604020202020204" pitchFamily="34" charset="0"/>
              </a:rPr>
              <a:t>. Soy and Cancer Risk: Our Expert’s Advice. </a:t>
            </a:r>
            <a:r>
              <a:rPr lang="en-US" sz="3300">
                <a:latin typeface="Arial" panose="020B0604020202020204" pitchFamily="34" charset="0"/>
                <a:cs typeface="Arial" panose="020B0604020202020204" pitchFamily="34" charset="0"/>
              </a:rPr>
              <a:t>Retrieved 11 July 2019, from </a:t>
            </a:r>
            <a:r>
              <a:rPr lang="en-US" sz="3300" u="sng">
                <a:latin typeface="Arial" panose="020B0604020202020204" pitchFamily="34" charset="0"/>
                <a:cs typeface="Arial" panose="020B0604020202020204" pitchFamily="34" charset="0"/>
                <a:hlinkClick r:id="rId4"/>
              </a:rPr>
              <a:t>https://www.cancer.org/latest-news/soy-and-cancer-risk-our-experts-advice.html</a:t>
            </a:r>
            <a:endParaRPr lang="en-US" sz="3300">
              <a:latin typeface="Arial" panose="020B0604020202020204" pitchFamily="34" charset="0"/>
              <a:cs typeface="Arial" panose="020B0604020202020204" pitchFamily="34" charset="0"/>
            </a:endParaRPr>
          </a:p>
          <a:p>
            <a:r>
              <a:rPr lang="en-US" sz="3300">
                <a:latin typeface="Arial" panose="020B0604020202020204" pitchFamily="34" charset="0"/>
                <a:cs typeface="Arial" panose="020B0604020202020204" pitchFamily="34" charset="0"/>
              </a:rPr>
              <a:t> </a:t>
            </a:r>
          </a:p>
          <a:p>
            <a:r>
              <a:rPr lang="en-US" sz="3300">
                <a:latin typeface="Arial" panose="020B0604020202020204" pitchFamily="34" charset="0"/>
                <a:cs typeface="Arial" panose="020B0604020202020204" pitchFamily="34" charset="0"/>
              </a:rPr>
              <a:t>American Institute for Cancer Research. </a:t>
            </a:r>
            <a:r>
              <a:rPr lang="en-US" sz="3300" i="1">
                <a:latin typeface="Arial" panose="020B0604020202020204" pitchFamily="34" charset="0"/>
                <a:cs typeface="Arial" panose="020B0604020202020204" pitchFamily="34" charset="0"/>
              </a:rPr>
              <a:t>Foods to Try During Treatment. </a:t>
            </a:r>
            <a:r>
              <a:rPr lang="en-US" sz="3300">
                <a:latin typeface="Arial" panose="020B0604020202020204" pitchFamily="34" charset="0"/>
                <a:cs typeface="Arial" panose="020B0604020202020204" pitchFamily="34" charset="0"/>
              </a:rPr>
              <a:t>Retrieved 12 July 2019, from </a:t>
            </a:r>
            <a:r>
              <a:rPr lang="en-US" sz="3300" u="sng">
                <a:latin typeface="Arial" panose="020B0604020202020204" pitchFamily="34" charset="0"/>
                <a:cs typeface="Arial" panose="020B0604020202020204" pitchFamily="34" charset="0"/>
                <a:hlinkClick r:id="rId5"/>
              </a:rPr>
              <a:t>https://www.aicr.org/patients-survivors/during-treatment/foods-to-try.html</a:t>
            </a:r>
            <a:endParaRPr lang="en-US" sz="3300">
              <a:latin typeface="Arial" panose="020B0604020202020204" pitchFamily="34" charset="0"/>
              <a:cs typeface="Arial" panose="020B0604020202020204" pitchFamily="34" charset="0"/>
            </a:endParaRPr>
          </a:p>
          <a:p>
            <a:r>
              <a:rPr lang="en-US" sz="3300">
                <a:latin typeface="Arial" panose="020B0604020202020204" pitchFamily="34" charset="0"/>
                <a:cs typeface="Arial" panose="020B0604020202020204" pitchFamily="34" charset="0"/>
              </a:rPr>
              <a:t> </a:t>
            </a:r>
          </a:p>
          <a:p>
            <a:r>
              <a:rPr lang="en-US" sz="3300">
                <a:latin typeface="Arial" panose="020B0604020202020204" pitchFamily="34" charset="0"/>
                <a:cs typeface="Arial" panose="020B0604020202020204" pitchFamily="34" charset="0"/>
              </a:rPr>
              <a:t>Mayo Clinic. (2018). </a:t>
            </a:r>
            <a:r>
              <a:rPr lang="en-US" sz="3300" i="1">
                <a:latin typeface="Arial" panose="020B0604020202020204" pitchFamily="34" charset="0"/>
                <a:cs typeface="Arial" panose="020B0604020202020204" pitchFamily="34" charset="0"/>
              </a:rPr>
              <a:t>Cancer Causes: Popular Myths about the Causes of Cancer</a:t>
            </a:r>
            <a:r>
              <a:rPr lang="en-US" sz="3300">
                <a:latin typeface="Arial" panose="020B0604020202020204" pitchFamily="34" charset="0"/>
                <a:cs typeface="Arial" panose="020B0604020202020204" pitchFamily="34" charset="0"/>
              </a:rPr>
              <a:t>. Retrieved 11 July 2019, from </a:t>
            </a:r>
            <a:r>
              <a:rPr lang="en-US" sz="3300" u="sng">
                <a:latin typeface="Arial" panose="020B0604020202020204" pitchFamily="34" charset="0"/>
                <a:cs typeface="Arial" panose="020B0604020202020204" pitchFamily="34" charset="0"/>
                <a:hlinkClick r:id="rId6"/>
              </a:rPr>
              <a:t>https://www.mayoclinic.org/diseases-conditions/cancer/in-depth/cancer-causes/art-20044714</a:t>
            </a:r>
            <a:endParaRPr lang="en-US" sz="3300">
              <a:latin typeface="Arial" panose="020B0604020202020204" pitchFamily="34" charset="0"/>
              <a:cs typeface="Arial" panose="020B0604020202020204" pitchFamily="34" charset="0"/>
            </a:endParaRPr>
          </a:p>
          <a:p>
            <a:r>
              <a:rPr lang="en-US" sz="3300">
                <a:latin typeface="Arial" panose="020B0604020202020204" pitchFamily="34" charset="0"/>
                <a:cs typeface="Arial" panose="020B0604020202020204" pitchFamily="34" charset="0"/>
              </a:rPr>
              <a:t> </a:t>
            </a:r>
          </a:p>
          <a:p>
            <a:r>
              <a:rPr lang="en-US" sz="3300">
                <a:latin typeface="Arial" panose="020B0604020202020204" pitchFamily="34" charset="0"/>
                <a:cs typeface="Arial" panose="020B0604020202020204" pitchFamily="34" charset="0"/>
              </a:rPr>
              <a:t>University of Texas MD Anderson Cancer Center. (2017). </a:t>
            </a:r>
            <a:r>
              <a:rPr lang="en-US" sz="3300" i="1">
                <a:latin typeface="Arial" panose="020B0604020202020204" pitchFamily="34" charset="0"/>
                <a:cs typeface="Arial" panose="020B0604020202020204" pitchFamily="34" charset="0"/>
              </a:rPr>
              <a:t>Can a vegetarian diet lower cancer risk? </a:t>
            </a:r>
            <a:r>
              <a:rPr lang="en-US" sz="3300">
                <a:latin typeface="Arial" panose="020B0604020202020204" pitchFamily="34" charset="0"/>
                <a:cs typeface="Arial" panose="020B0604020202020204" pitchFamily="34" charset="0"/>
              </a:rPr>
              <a:t>Retrieved 12 July 2019, from </a:t>
            </a:r>
            <a:r>
              <a:rPr lang="en-US" sz="3300" u="sng">
                <a:latin typeface="Arial" panose="020B0604020202020204" pitchFamily="34" charset="0"/>
                <a:cs typeface="Arial" panose="020B0604020202020204" pitchFamily="34" charset="0"/>
                <a:hlinkClick r:id="rId7"/>
              </a:rPr>
              <a:t>https://www.mdanderson.org/publications/focused-on-health/vegetarian-diet-and-cancer-risk.h31Z1591413.html</a:t>
            </a:r>
            <a:endParaRPr lang="en-US" sz="3300">
              <a:latin typeface="Arial" panose="020B0604020202020204" pitchFamily="34" charset="0"/>
              <a:cs typeface="Arial" panose="020B0604020202020204" pitchFamily="34" charset="0"/>
            </a:endParaRPr>
          </a:p>
          <a:p>
            <a:endParaRPr lang="en-US"/>
          </a:p>
        </p:txBody>
      </p:sp>
      <p:pic>
        <p:nvPicPr>
          <p:cNvPr id="4" name="Picture 3">
            <a:extLst>
              <a:ext uri="{FF2B5EF4-FFF2-40B4-BE49-F238E27FC236}">
                <a16:creationId xmlns:a16="http://schemas.microsoft.com/office/drawing/2014/main" id="{4550A426-B387-FD44-9489-3D75C63754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67883" y="298449"/>
            <a:ext cx="3224117" cy="1458913"/>
          </a:xfrm>
          <a:prstGeom prst="rect">
            <a:avLst/>
          </a:prstGeom>
        </p:spPr>
      </p:pic>
    </p:spTree>
    <p:extLst>
      <p:ext uri="{BB962C8B-B14F-4D97-AF65-F5344CB8AC3E}">
        <p14:creationId xmlns:p14="http://schemas.microsoft.com/office/powerpoint/2010/main" val="1912586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a:latin typeface="Avenir Next LT Pro" panose="020B0504020202020204" pitchFamily="34" charset="77"/>
                <a:cs typeface="Arial" panose="020B0604020202020204" pitchFamily="34" charset="0"/>
              </a:rPr>
              <a:t>Impact of Nutrition on Cancer</a:t>
            </a:r>
          </a:p>
        </p:txBody>
      </p:sp>
      <p:sp>
        <p:nvSpPr>
          <p:cNvPr id="3" name="Content Placeholder 2"/>
          <p:cNvSpPr>
            <a:spLocks noGrp="1"/>
          </p:cNvSpPr>
          <p:nvPr>
            <p:ph sz="half" idx="2"/>
          </p:nvPr>
        </p:nvSpPr>
        <p:spPr/>
        <p:txBody>
          <a:bodyPr/>
          <a:lstStyle/>
          <a:p>
            <a:r>
              <a:rPr lang="en-US">
                <a:latin typeface="AvenirNext LT Pro" panose="020B0504020202020204" pitchFamily="34" charset="77"/>
                <a:cs typeface="Arial" panose="020B0604020202020204" pitchFamily="34" charset="0"/>
              </a:rPr>
              <a:t>Affects cancer outcomes</a:t>
            </a:r>
          </a:p>
          <a:p>
            <a:r>
              <a:rPr lang="en-US">
                <a:latin typeface="AvenirNext LT Pro" panose="020B0504020202020204" pitchFamily="34" charset="77"/>
                <a:cs typeface="Arial" panose="020B0604020202020204" pitchFamily="34" charset="0"/>
              </a:rPr>
              <a:t>Tolerance to treatment</a:t>
            </a:r>
          </a:p>
          <a:p>
            <a:r>
              <a:rPr lang="en-US">
                <a:latin typeface="AvenirNext LT Pro" panose="020B0504020202020204" pitchFamily="34" charset="77"/>
                <a:cs typeface="Arial" panose="020B0604020202020204" pitchFamily="34" charset="0"/>
              </a:rPr>
              <a:t>Quality of life</a:t>
            </a:r>
          </a:p>
        </p:txBody>
      </p:sp>
      <p:sp>
        <p:nvSpPr>
          <p:cNvPr id="5" name="Text Placeholder 4"/>
          <p:cNvSpPr>
            <a:spLocks noGrp="1"/>
          </p:cNvSpPr>
          <p:nvPr>
            <p:ph type="body" sz="quarter" idx="3"/>
          </p:nvPr>
        </p:nvSpPr>
        <p:spPr/>
        <p:txBody>
          <a:bodyPr/>
          <a:lstStyle/>
          <a:p>
            <a:r>
              <a:rPr lang="en-US">
                <a:latin typeface="Avenir Next LT Pro" panose="020B0504020202020204" pitchFamily="34" charset="77"/>
                <a:cs typeface="Arial" panose="020B0604020202020204" pitchFamily="34" charset="0"/>
              </a:rPr>
              <a:t>Impact of Cancer on Nutrition</a:t>
            </a:r>
          </a:p>
        </p:txBody>
      </p:sp>
      <p:sp>
        <p:nvSpPr>
          <p:cNvPr id="6" name="Content Placeholder 5"/>
          <p:cNvSpPr>
            <a:spLocks noGrp="1"/>
          </p:cNvSpPr>
          <p:nvPr>
            <p:ph sz="quarter" idx="4"/>
          </p:nvPr>
        </p:nvSpPr>
        <p:spPr/>
        <p:txBody>
          <a:bodyPr/>
          <a:lstStyle/>
          <a:p>
            <a:r>
              <a:rPr lang="en-US">
                <a:latin typeface="AvenirNext LT Pro" panose="020B0504020202020204" pitchFamily="34" charset="77"/>
                <a:cs typeface="Arial" panose="020B0604020202020204" pitchFamily="34" charset="0"/>
              </a:rPr>
              <a:t>May increase calorie, protein, vitamin, and mineral needs</a:t>
            </a:r>
          </a:p>
          <a:p>
            <a:r>
              <a:rPr lang="en-US">
                <a:latin typeface="AvenirNext LT Pro" panose="020B0504020202020204" pitchFamily="34" charset="77"/>
                <a:cs typeface="Arial" panose="020B0604020202020204" pitchFamily="34" charset="0"/>
              </a:rPr>
              <a:t>Cause side effects making it difficult to obtain nutrition</a:t>
            </a:r>
          </a:p>
        </p:txBody>
      </p:sp>
      <p:sp>
        <p:nvSpPr>
          <p:cNvPr id="7" name="Title 6"/>
          <p:cNvSpPr>
            <a:spLocks noGrp="1"/>
          </p:cNvSpPr>
          <p:nvPr>
            <p:ph type="title"/>
          </p:nvPr>
        </p:nvSpPr>
        <p:spPr/>
        <p:txBody>
          <a:bodyPr/>
          <a:lstStyle/>
          <a:p>
            <a:r>
              <a:rPr lang="en-US" b="1">
                <a:solidFill>
                  <a:srgbClr val="0A4A8E"/>
                </a:solidFill>
                <a:latin typeface="Avenir Next LT Pro" panose="020B0504020202020204" pitchFamily="34" charset="77"/>
                <a:cs typeface="Arial" panose="020B0604020202020204" pitchFamily="34" charset="0"/>
              </a:rPr>
              <a:t>NUTRITION AND CANCER</a:t>
            </a:r>
          </a:p>
        </p:txBody>
      </p:sp>
    </p:spTree>
    <p:extLst>
      <p:ext uri="{BB962C8B-B14F-4D97-AF65-F5344CB8AC3E}">
        <p14:creationId xmlns:p14="http://schemas.microsoft.com/office/powerpoint/2010/main" val="2357834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1962439"/>
          </a:xfrm>
        </p:spPr>
        <p:txBody>
          <a:bodyPr>
            <a:normAutofit/>
          </a:bodyPr>
          <a:lstStyle/>
          <a:p>
            <a:r>
              <a:rPr lang="en-US" b="1">
                <a:solidFill>
                  <a:srgbClr val="0A4A8E"/>
                </a:solidFill>
                <a:latin typeface="Avenir Next LT Pro" panose="020B0504020202020204" pitchFamily="34" charset="77"/>
                <a:cs typeface="Arial" panose="020B0604020202020204" pitchFamily="34" charset="0"/>
              </a:rPr>
              <a:t>HEALTHY WAYS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TO MAINTAIN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BODY WEIGHT</a:t>
            </a:r>
          </a:p>
        </p:txBody>
      </p:sp>
      <p:sp>
        <p:nvSpPr>
          <p:cNvPr id="8" name="Content Placeholder 7"/>
          <p:cNvSpPr>
            <a:spLocks noGrp="1"/>
          </p:cNvSpPr>
          <p:nvPr>
            <p:ph idx="1"/>
          </p:nvPr>
        </p:nvSpPr>
        <p:spPr>
          <a:xfrm>
            <a:off x="838200" y="2506662"/>
            <a:ext cx="5180215" cy="4351338"/>
          </a:xfrm>
        </p:spPr>
        <p:txBody>
          <a:bodyPr/>
          <a:lstStyle/>
          <a:p>
            <a:r>
              <a:rPr lang="en-US">
                <a:latin typeface="AvenirNext LT Pro" panose="020B0504020202020204" pitchFamily="34" charset="77"/>
                <a:cs typeface="Arial" panose="020B0604020202020204" pitchFamily="34" charset="0"/>
              </a:rPr>
              <a:t>Do not skip meals</a:t>
            </a:r>
          </a:p>
          <a:p>
            <a:r>
              <a:rPr lang="en-US">
                <a:latin typeface="AvenirNext LT Pro" panose="020B0504020202020204" pitchFamily="34" charset="77"/>
                <a:cs typeface="Arial" panose="020B0604020202020204" pitchFamily="34" charset="0"/>
              </a:rPr>
              <a:t>Eat multiple small meals</a:t>
            </a:r>
          </a:p>
          <a:p>
            <a:r>
              <a:rPr lang="en-US">
                <a:latin typeface="AvenirNext LT Pro" panose="020B0504020202020204" pitchFamily="34" charset="77"/>
                <a:cs typeface="Arial" panose="020B0604020202020204" pitchFamily="34" charset="0"/>
              </a:rPr>
              <a:t>Liquid calories</a:t>
            </a:r>
          </a:p>
          <a:p>
            <a:r>
              <a:rPr lang="en-US">
                <a:latin typeface="AvenirNext LT Pro" panose="020B0504020202020204" pitchFamily="34" charset="77"/>
                <a:cs typeface="Arial" panose="020B0604020202020204" pitchFamily="34" charset="0"/>
              </a:rPr>
              <a:t>Include protein with each meal and snack</a:t>
            </a:r>
          </a:p>
          <a:p>
            <a:r>
              <a:rPr lang="en-US">
                <a:latin typeface="AvenirNext LT Pro" panose="020B0504020202020204" pitchFamily="34" charset="77"/>
                <a:cs typeface="Arial" panose="020B0604020202020204" pitchFamily="34" charset="0"/>
              </a:rPr>
              <a:t>Exercise</a:t>
            </a:r>
          </a:p>
        </p:txBody>
      </p:sp>
      <p:pic>
        <p:nvPicPr>
          <p:cNvPr id="4" name="Picture 3">
            <a:extLst>
              <a:ext uri="{FF2B5EF4-FFF2-40B4-BE49-F238E27FC236}">
                <a16:creationId xmlns:a16="http://schemas.microsoft.com/office/drawing/2014/main" id="{11047FEB-CE59-394B-93C7-831C600D45D7}"/>
              </a:ext>
            </a:extLst>
          </p:cNvPr>
          <p:cNvPicPr>
            <a:picLocks noChangeAspect="1"/>
          </p:cNvPicPr>
          <p:nvPr/>
        </p:nvPicPr>
        <p:blipFill rotWithShape="1">
          <a:blip r:embed="rId3">
            <a:extLst>
              <a:ext uri="{28A0092B-C50C-407E-A947-70E740481C1C}">
                <a14:useLocalDpi xmlns:a14="http://schemas.microsoft.com/office/drawing/2010/main"/>
              </a:ext>
            </a:extLst>
          </a:blip>
          <a:srcRect l="22713" r="27406"/>
          <a:stretch/>
        </p:blipFill>
        <p:spPr>
          <a:xfrm>
            <a:off x="7056583" y="0"/>
            <a:ext cx="5135418" cy="6858000"/>
          </a:xfrm>
          <a:prstGeom prst="rect">
            <a:avLst/>
          </a:prstGeom>
        </p:spPr>
      </p:pic>
    </p:spTree>
    <p:extLst>
      <p:ext uri="{BB962C8B-B14F-4D97-AF65-F5344CB8AC3E}">
        <p14:creationId xmlns:p14="http://schemas.microsoft.com/office/powerpoint/2010/main" val="2810046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27" y="365125"/>
            <a:ext cx="10515600" cy="1325563"/>
          </a:xfrm>
        </p:spPr>
        <p:txBody>
          <a:bodyPr/>
          <a:lstStyle/>
          <a:p>
            <a:r>
              <a:rPr lang="en-US" b="1">
                <a:solidFill>
                  <a:srgbClr val="0A4A8E"/>
                </a:solidFill>
                <a:latin typeface="Avenir Next LT Pro" panose="020B0504020202020204" pitchFamily="34" charset="77"/>
                <a:cs typeface="Arial" panose="020B0604020202020204" pitchFamily="34" charset="0"/>
              </a:rPr>
              <a:t>NUTRIENTS THAT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HELP THE BODY HEAL</a:t>
            </a:r>
          </a:p>
        </p:txBody>
      </p:sp>
      <p:sp>
        <p:nvSpPr>
          <p:cNvPr id="3" name="Content Placeholder 2"/>
          <p:cNvSpPr>
            <a:spLocks noGrp="1"/>
          </p:cNvSpPr>
          <p:nvPr>
            <p:ph idx="1"/>
          </p:nvPr>
        </p:nvSpPr>
        <p:spPr>
          <a:xfrm>
            <a:off x="616527" y="1825624"/>
            <a:ext cx="5279967" cy="4769139"/>
          </a:xfrm>
        </p:spPr>
        <p:txBody>
          <a:bodyPr/>
          <a:lstStyle/>
          <a:p>
            <a:pPr>
              <a:lnSpc>
                <a:spcPct val="100000"/>
              </a:lnSpc>
            </a:pPr>
            <a:r>
              <a:rPr lang="en-US">
                <a:latin typeface="AvenirNext LT Pro" panose="020B0504020202020204" pitchFamily="34" charset="77"/>
                <a:cs typeface="Arial" panose="020B0604020202020204" pitchFamily="34" charset="0"/>
              </a:rPr>
              <a:t>Fruits, vegetables, and whole grains</a:t>
            </a:r>
          </a:p>
          <a:p>
            <a:pPr>
              <a:lnSpc>
                <a:spcPct val="100000"/>
              </a:lnSpc>
            </a:pPr>
            <a:r>
              <a:rPr lang="en-US">
                <a:latin typeface="AvenirNext LT Pro" panose="020B0504020202020204" pitchFamily="34" charset="77"/>
                <a:cs typeface="Arial" panose="020B0604020202020204" pitchFamily="34" charset="0"/>
              </a:rPr>
              <a:t>Plant-based foods</a:t>
            </a:r>
          </a:p>
          <a:p>
            <a:pPr>
              <a:lnSpc>
                <a:spcPct val="100000"/>
              </a:lnSpc>
            </a:pPr>
            <a:r>
              <a:rPr lang="en-US">
                <a:latin typeface="AvenirNext LT Pro" panose="020B0504020202020204" pitchFamily="34" charset="77"/>
                <a:cs typeface="Arial" panose="020B0604020202020204" pitchFamily="34" charset="0"/>
              </a:rPr>
              <a:t>Brightly colored foods</a:t>
            </a:r>
          </a:p>
          <a:p>
            <a:pPr>
              <a:lnSpc>
                <a:spcPct val="100000"/>
              </a:lnSpc>
            </a:pPr>
            <a:r>
              <a:rPr lang="en-US">
                <a:latin typeface="AvenirNext LT Pro" panose="020B0504020202020204" pitchFamily="34" charset="77"/>
                <a:cs typeface="Arial" panose="020B0604020202020204" pitchFamily="34" charset="0"/>
              </a:rPr>
              <a:t>Phytochemicals</a:t>
            </a:r>
          </a:p>
          <a:p>
            <a:pPr lvl="1">
              <a:lnSpc>
                <a:spcPct val="100000"/>
              </a:lnSpc>
            </a:pPr>
            <a:r>
              <a:rPr lang="en-US">
                <a:latin typeface="AvenirNext LT Pro" panose="020B0504020202020204" pitchFamily="34" charset="77"/>
                <a:cs typeface="Arial" panose="020B0604020202020204" pitchFamily="34" charset="0"/>
              </a:rPr>
              <a:t>Example: Lycopene – gives tomatoes and watermelon a red color</a:t>
            </a:r>
          </a:p>
          <a:p>
            <a:pPr lvl="1">
              <a:lnSpc>
                <a:spcPct val="100000"/>
              </a:lnSpc>
            </a:pPr>
            <a:r>
              <a:rPr lang="en-US">
                <a:latin typeface="AvenirNext LT Pro" panose="020B0504020202020204" pitchFamily="34" charset="77"/>
                <a:cs typeface="Arial" panose="020B0604020202020204" pitchFamily="34" charset="0"/>
              </a:rPr>
              <a:t>Example: Anthocyanins – give berries a blue or black color</a:t>
            </a:r>
          </a:p>
        </p:txBody>
      </p:sp>
      <p:pic>
        <p:nvPicPr>
          <p:cNvPr id="4" name="Picture 3">
            <a:extLst>
              <a:ext uri="{FF2B5EF4-FFF2-40B4-BE49-F238E27FC236}">
                <a16:creationId xmlns:a16="http://schemas.microsoft.com/office/drawing/2014/main" id="{96D347A2-BED1-9D43-90F7-6A7059816399}"/>
              </a:ext>
            </a:extLst>
          </p:cNvPr>
          <p:cNvPicPr>
            <a:picLocks noChangeAspect="1"/>
          </p:cNvPicPr>
          <p:nvPr/>
        </p:nvPicPr>
        <p:blipFill rotWithShape="1">
          <a:blip r:embed="rId3">
            <a:extLst>
              <a:ext uri="{28A0092B-C50C-407E-A947-70E740481C1C}">
                <a14:useLocalDpi xmlns:a14="http://schemas.microsoft.com/office/drawing/2010/main"/>
              </a:ext>
            </a:extLst>
          </a:blip>
          <a:srcRect l="13533" r="30740"/>
          <a:stretch/>
        </p:blipFill>
        <p:spPr>
          <a:xfrm>
            <a:off x="7056583" y="0"/>
            <a:ext cx="5135418" cy="6858000"/>
          </a:xfrm>
          <a:prstGeom prst="rect">
            <a:avLst/>
          </a:prstGeom>
        </p:spPr>
      </p:pic>
    </p:spTree>
    <p:extLst>
      <p:ext uri="{BB962C8B-B14F-4D97-AF65-F5344CB8AC3E}">
        <p14:creationId xmlns:p14="http://schemas.microsoft.com/office/powerpoint/2010/main" val="2487652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0A4A8E"/>
                </a:solidFill>
                <a:latin typeface="Avenir Next LT Pro" panose="020B0504020202020204" pitchFamily="34" charset="77"/>
                <a:cs typeface="Arial" panose="020B0604020202020204" pitchFamily="34" charset="0"/>
              </a:rPr>
              <a:t>FOODS THAT HELP THE BODY HEAL</a:t>
            </a:r>
          </a:p>
        </p:txBody>
      </p:sp>
      <p:sp>
        <p:nvSpPr>
          <p:cNvPr id="3" name="Content Placeholder 2"/>
          <p:cNvSpPr>
            <a:spLocks noGrp="1"/>
          </p:cNvSpPr>
          <p:nvPr>
            <p:ph idx="1"/>
          </p:nvPr>
        </p:nvSpPr>
        <p:spPr>
          <a:xfrm>
            <a:off x="838200" y="1483879"/>
            <a:ext cx="10515600" cy="5083175"/>
          </a:xfrm>
        </p:spPr>
        <p:txBody>
          <a:bodyPr>
            <a:normAutofit fontScale="92500" lnSpcReduction="10000"/>
          </a:bodyPr>
          <a:lstStyle/>
          <a:p>
            <a:pPr>
              <a:lnSpc>
                <a:spcPct val="110000"/>
              </a:lnSpc>
            </a:pPr>
            <a:r>
              <a:rPr lang="en-US">
                <a:latin typeface="AvenirNext LT Pro" panose="020B0504020202020204" pitchFamily="34" charset="77"/>
                <a:cs typeface="Arial" panose="020B0604020202020204" pitchFamily="34" charset="0"/>
              </a:rPr>
              <a:t>Fruits: add vitamins, minerals, phytochemicals, and fiber</a:t>
            </a:r>
          </a:p>
          <a:p>
            <a:pPr lvl="1">
              <a:lnSpc>
                <a:spcPct val="110000"/>
              </a:lnSpc>
            </a:pPr>
            <a:r>
              <a:rPr lang="en-US">
                <a:latin typeface="AvenirNext LT Pro" panose="020B0504020202020204" pitchFamily="34" charset="77"/>
                <a:cs typeface="Arial" panose="020B0604020202020204" pitchFamily="34" charset="0"/>
              </a:rPr>
              <a:t>Berries, bananas, melon</a:t>
            </a:r>
          </a:p>
          <a:p>
            <a:pPr>
              <a:lnSpc>
                <a:spcPct val="110000"/>
              </a:lnSpc>
            </a:pPr>
            <a:r>
              <a:rPr lang="en-US">
                <a:latin typeface="AvenirNext LT Pro" panose="020B0504020202020204" pitchFamily="34" charset="77"/>
                <a:cs typeface="Arial" panose="020B0604020202020204" pitchFamily="34" charset="0"/>
              </a:rPr>
              <a:t>Vegetables: add vitamins, minerals, phytochemicals, and fiber</a:t>
            </a:r>
          </a:p>
          <a:p>
            <a:pPr lvl="1">
              <a:lnSpc>
                <a:spcPct val="110000"/>
              </a:lnSpc>
            </a:pPr>
            <a:r>
              <a:rPr lang="en-US">
                <a:latin typeface="AvenirNext LT Pro" panose="020B0504020202020204" pitchFamily="34" charset="77"/>
                <a:cs typeface="Arial" panose="020B0604020202020204" pitchFamily="34" charset="0"/>
              </a:rPr>
              <a:t>Leafy greens, beets, red cabbage, sweet potatoes</a:t>
            </a:r>
          </a:p>
          <a:p>
            <a:pPr>
              <a:lnSpc>
                <a:spcPct val="110000"/>
              </a:lnSpc>
            </a:pPr>
            <a:r>
              <a:rPr lang="en-US">
                <a:latin typeface="AvenirNext LT Pro" panose="020B0504020202020204" pitchFamily="34" charset="77"/>
                <a:cs typeface="Arial" panose="020B0604020202020204" pitchFamily="34" charset="0"/>
              </a:rPr>
              <a:t>Grains: add fiber and protein</a:t>
            </a:r>
          </a:p>
          <a:p>
            <a:pPr lvl="1">
              <a:lnSpc>
                <a:spcPct val="110000"/>
              </a:lnSpc>
            </a:pPr>
            <a:r>
              <a:rPr lang="en-US">
                <a:latin typeface="AvenirNext LT Pro" panose="020B0504020202020204" pitchFamily="34" charset="77"/>
                <a:cs typeface="Arial" panose="020B0604020202020204" pitchFamily="34" charset="0"/>
              </a:rPr>
              <a:t>Whole grains such as oatmeal, brown rice, barley, and even popcorn</a:t>
            </a:r>
          </a:p>
          <a:p>
            <a:pPr>
              <a:lnSpc>
                <a:spcPct val="110000"/>
              </a:lnSpc>
            </a:pPr>
            <a:r>
              <a:rPr lang="en-US">
                <a:latin typeface="AvenirNext LT Pro" panose="020B0504020202020204" pitchFamily="34" charset="77"/>
                <a:cs typeface="Arial" panose="020B0604020202020204" pitchFamily="34" charset="0"/>
              </a:rPr>
              <a:t>Protein: makes you feel full, and good for muscle mass</a:t>
            </a:r>
          </a:p>
          <a:p>
            <a:pPr lvl="1">
              <a:lnSpc>
                <a:spcPct val="110000"/>
              </a:lnSpc>
            </a:pPr>
            <a:r>
              <a:rPr lang="en-US">
                <a:latin typeface="AvenirNext LT Pro" panose="020B0504020202020204" pitchFamily="34" charset="77"/>
                <a:cs typeface="Arial" panose="020B0604020202020204" pitchFamily="34" charset="0"/>
              </a:rPr>
              <a:t>Beans, nuts, seeds</a:t>
            </a:r>
          </a:p>
          <a:p>
            <a:pPr lvl="1">
              <a:lnSpc>
                <a:spcPct val="110000"/>
              </a:lnSpc>
            </a:pPr>
            <a:r>
              <a:rPr lang="en-US">
                <a:latin typeface="AvenirNext LT Pro" panose="020B0504020202020204" pitchFamily="34" charset="77"/>
                <a:cs typeface="Arial" panose="020B0604020202020204" pitchFamily="34" charset="0"/>
              </a:rPr>
              <a:t>Limit red meat (beef and pork) and processed meats (bacon, hotdogs)</a:t>
            </a:r>
          </a:p>
          <a:p>
            <a:pPr>
              <a:lnSpc>
                <a:spcPct val="110000"/>
              </a:lnSpc>
            </a:pPr>
            <a:r>
              <a:rPr lang="en-US">
                <a:latin typeface="AvenirNext LT Pro" panose="020B0504020202020204" pitchFamily="34" charset="77"/>
                <a:cs typeface="Arial" panose="020B0604020202020204" pitchFamily="34" charset="0"/>
              </a:rPr>
              <a:t>Dairy: adds calcium, vitamin D, and protein</a:t>
            </a:r>
          </a:p>
          <a:p>
            <a:pPr lvl="1">
              <a:lnSpc>
                <a:spcPct val="110000"/>
              </a:lnSpc>
            </a:pPr>
            <a:r>
              <a:rPr lang="en-US">
                <a:latin typeface="AvenirNext LT Pro" panose="020B0504020202020204" pitchFamily="34" charset="77"/>
                <a:cs typeface="Arial" panose="020B0604020202020204" pitchFamily="34" charset="0"/>
              </a:rPr>
              <a:t>Full-fat dairy may help add calories for those maintaining body weight</a:t>
            </a:r>
          </a:p>
        </p:txBody>
      </p:sp>
    </p:spTree>
    <p:extLst>
      <p:ext uri="{BB962C8B-B14F-4D97-AF65-F5344CB8AC3E}">
        <p14:creationId xmlns:p14="http://schemas.microsoft.com/office/powerpoint/2010/main" val="123724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0A4A8E"/>
                </a:solidFill>
                <a:latin typeface="Avenir Next LT Pro" panose="020B0504020202020204" pitchFamily="34" charset="77"/>
                <a:cs typeface="Arial" panose="020B0604020202020204" pitchFamily="34" charset="0"/>
              </a:rPr>
              <a:t>MANAGING SYMPTOMS DURING CANCER TREATMENT</a:t>
            </a:r>
          </a:p>
        </p:txBody>
      </p:sp>
      <p:sp>
        <p:nvSpPr>
          <p:cNvPr id="3" name="Content Placeholder 2"/>
          <p:cNvSpPr>
            <a:spLocks noGrp="1"/>
          </p:cNvSpPr>
          <p:nvPr>
            <p:ph idx="1"/>
          </p:nvPr>
        </p:nvSpPr>
        <p:spPr>
          <a:xfrm>
            <a:off x="838200" y="1825624"/>
            <a:ext cx="10515600" cy="4676775"/>
          </a:xfrm>
        </p:spPr>
        <p:txBody>
          <a:bodyPr/>
          <a:lstStyle/>
          <a:p>
            <a:pPr marL="0" indent="0">
              <a:lnSpc>
                <a:spcPct val="100000"/>
              </a:lnSpc>
              <a:buNone/>
            </a:pPr>
            <a:r>
              <a:rPr lang="en-US" i="1">
                <a:latin typeface="AvenirNext LT Pro" panose="020B0504020202020204" pitchFamily="34" charset="77"/>
                <a:cs typeface="Arial" panose="020B0604020202020204" pitchFamily="34" charset="0"/>
              </a:rPr>
              <a:t>Appetite Loss</a:t>
            </a:r>
          </a:p>
          <a:p>
            <a:pPr>
              <a:lnSpc>
                <a:spcPct val="100000"/>
              </a:lnSpc>
            </a:pPr>
            <a:r>
              <a:rPr lang="en-US">
                <a:latin typeface="AvenirNext LT Pro" panose="020B0504020202020204" pitchFamily="34" charset="77"/>
                <a:cs typeface="Arial" panose="020B0604020202020204" pitchFamily="34" charset="0"/>
              </a:rPr>
              <a:t>Drink oral nutrition supplements, milkshakes, and/or smoothies</a:t>
            </a:r>
          </a:p>
          <a:p>
            <a:pPr>
              <a:lnSpc>
                <a:spcPct val="100000"/>
              </a:lnSpc>
            </a:pPr>
            <a:r>
              <a:rPr lang="en-US">
                <a:latin typeface="AvenirNext LT Pro" panose="020B0504020202020204" pitchFamily="34" charset="77"/>
                <a:cs typeface="Arial" panose="020B0604020202020204" pitchFamily="34" charset="0"/>
              </a:rPr>
              <a:t>Eat small meals throughout the day</a:t>
            </a:r>
          </a:p>
          <a:p>
            <a:pPr>
              <a:lnSpc>
                <a:spcPct val="100000"/>
              </a:lnSpc>
            </a:pPr>
            <a:r>
              <a:rPr lang="en-US">
                <a:latin typeface="AvenirNext LT Pro" panose="020B0504020202020204" pitchFamily="34" charset="77"/>
                <a:cs typeface="Arial" panose="020B0604020202020204" pitchFamily="34" charset="0"/>
              </a:rPr>
              <a:t>Add high-fat condiments and toppings to increase calories without much volume</a:t>
            </a:r>
          </a:p>
          <a:p>
            <a:pPr lvl="1">
              <a:lnSpc>
                <a:spcPct val="100000"/>
              </a:lnSpc>
            </a:pPr>
            <a:r>
              <a:rPr lang="en-US">
                <a:latin typeface="AvenirNext LT Pro" panose="020B0504020202020204" pitchFamily="34" charset="77"/>
                <a:cs typeface="Arial" panose="020B0604020202020204" pitchFamily="34" charset="0"/>
              </a:rPr>
              <a:t>Drizzle with olive oil, mix in peanut butter, top with sour cream</a:t>
            </a:r>
          </a:p>
          <a:p>
            <a:pPr>
              <a:lnSpc>
                <a:spcPct val="100000"/>
              </a:lnSpc>
            </a:pPr>
            <a:r>
              <a:rPr lang="en-US">
                <a:latin typeface="AvenirNext LT Pro" panose="020B0504020202020204" pitchFamily="34" charset="77"/>
                <a:cs typeface="Arial" panose="020B0604020202020204" pitchFamily="34" charset="0"/>
              </a:rPr>
              <a:t>Drink beverages between meals and not with meals</a:t>
            </a:r>
          </a:p>
          <a:p>
            <a:pPr>
              <a:lnSpc>
                <a:spcPct val="100000"/>
              </a:lnSpc>
            </a:pPr>
            <a:r>
              <a:rPr lang="en-US">
                <a:latin typeface="AvenirNext LT Pro" panose="020B0504020202020204" pitchFamily="34" charset="77"/>
                <a:cs typeface="Arial" panose="020B0604020202020204" pitchFamily="34" charset="0"/>
              </a:rPr>
              <a:t>Physical activity might help stimulate an appetite</a:t>
            </a:r>
          </a:p>
        </p:txBody>
      </p:sp>
    </p:spTree>
    <p:extLst>
      <p:ext uri="{BB962C8B-B14F-4D97-AF65-F5344CB8AC3E}">
        <p14:creationId xmlns:p14="http://schemas.microsoft.com/office/powerpoint/2010/main" val="416368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855" y="365125"/>
            <a:ext cx="10515600" cy="1857664"/>
          </a:xfrm>
        </p:spPr>
        <p:txBody>
          <a:bodyPr>
            <a:normAutofit fontScale="90000"/>
          </a:bodyPr>
          <a:lstStyle/>
          <a:p>
            <a:r>
              <a:rPr lang="en-US" b="1">
                <a:solidFill>
                  <a:srgbClr val="0A4A8E"/>
                </a:solidFill>
                <a:latin typeface="Avenir Next LT Pro" panose="020B0504020202020204" pitchFamily="34" charset="77"/>
                <a:cs typeface="Arial" panose="020B0604020202020204" pitchFamily="34" charset="0"/>
              </a:rPr>
              <a:t>MANAGING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SYMPTOMS DURING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CANCER TREATMENT</a:t>
            </a:r>
          </a:p>
        </p:txBody>
      </p:sp>
      <p:sp>
        <p:nvSpPr>
          <p:cNvPr id="3" name="Content Placeholder 2"/>
          <p:cNvSpPr>
            <a:spLocks noGrp="1"/>
          </p:cNvSpPr>
          <p:nvPr>
            <p:ph idx="1"/>
          </p:nvPr>
        </p:nvSpPr>
        <p:spPr>
          <a:xfrm>
            <a:off x="394854" y="2222789"/>
            <a:ext cx="5747327" cy="4351338"/>
          </a:xfrm>
        </p:spPr>
        <p:txBody>
          <a:bodyPr/>
          <a:lstStyle/>
          <a:p>
            <a:pPr marL="0" indent="0">
              <a:lnSpc>
                <a:spcPct val="100000"/>
              </a:lnSpc>
              <a:buNone/>
            </a:pPr>
            <a:r>
              <a:rPr lang="en-US" i="1">
                <a:latin typeface="AvenirNext LT Pro" panose="020B0504020202020204" pitchFamily="34" charset="77"/>
                <a:cs typeface="Arial" panose="020B0604020202020204" pitchFamily="34" charset="0"/>
              </a:rPr>
              <a:t>Nausea</a:t>
            </a:r>
          </a:p>
          <a:p>
            <a:pPr>
              <a:lnSpc>
                <a:spcPct val="100000"/>
              </a:lnSpc>
            </a:pPr>
            <a:r>
              <a:rPr lang="en-US">
                <a:latin typeface="AvenirNext LT Pro" panose="020B0504020202020204" pitchFamily="34" charset="77"/>
                <a:cs typeface="Arial" panose="020B0604020202020204" pitchFamily="34" charset="0"/>
              </a:rPr>
              <a:t>Smaller, more frequent meals</a:t>
            </a:r>
          </a:p>
          <a:p>
            <a:pPr>
              <a:lnSpc>
                <a:spcPct val="100000"/>
              </a:lnSpc>
            </a:pPr>
            <a:r>
              <a:rPr lang="en-US">
                <a:latin typeface="AvenirNext LT Pro" panose="020B0504020202020204" pitchFamily="34" charset="77"/>
                <a:cs typeface="Arial" panose="020B0604020202020204" pitchFamily="34" charset="0"/>
              </a:rPr>
              <a:t>Avoid skipping meals so medication isn’t taken on an empty stomach</a:t>
            </a:r>
          </a:p>
          <a:p>
            <a:pPr>
              <a:lnSpc>
                <a:spcPct val="100000"/>
              </a:lnSpc>
            </a:pPr>
            <a:r>
              <a:rPr lang="en-US">
                <a:latin typeface="AvenirNext LT Pro" panose="020B0504020202020204" pitchFamily="34" charset="77"/>
                <a:cs typeface="Arial" panose="020B0604020202020204" pitchFamily="34" charset="0"/>
              </a:rPr>
              <a:t>Choose bland foods</a:t>
            </a:r>
          </a:p>
          <a:p>
            <a:pPr>
              <a:lnSpc>
                <a:spcPct val="100000"/>
              </a:lnSpc>
            </a:pPr>
            <a:r>
              <a:rPr lang="en-US">
                <a:latin typeface="AvenirNext LT Pro" panose="020B0504020202020204" pitchFamily="34" charset="77"/>
                <a:cs typeface="Arial" panose="020B0604020202020204" pitchFamily="34" charset="0"/>
              </a:rPr>
              <a:t>Drink beverages through a straw</a:t>
            </a:r>
          </a:p>
          <a:p>
            <a:pPr>
              <a:lnSpc>
                <a:spcPct val="100000"/>
              </a:lnSpc>
            </a:pPr>
            <a:r>
              <a:rPr lang="en-US">
                <a:latin typeface="AvenirNext LT Pro" panose="020B0504020202020204" pitchFamily="34" charset="77"/>
                <a:cs typeface="Arial" panose="020B0604020202020204" pitchFamily="34" charset="0"/>
              </a:rPr>
              <a:t>Ask about anti-nausea medications</a:t>
            </a:r>
          </a:p>
          <a:p>
            <a:endParaRPr lang="en-US">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60FAFE7-6AF0-044A-9EB8-B9347977D0A2}"/>
              </a:ext>
            </a:extLst>
          </p:cNvPr>
          <p:cNvPicPr>
            <a:picLocks noChangeAspect="1"/>
          </p:cNvPicPr>
          <p:nvPr/>
        </p:nvPicPr>
        <p:blipFill rotWithShape="1">
          <a:blip r:embed="rId3">
            <a:extLst>
              <a:ext uri="{28A0092B-C50C-407E-A947-70E740481C1C}">
                <a14:useLocalDpi xmlns:a14="http://schemas.microsoft.com/office/drawing/2010/main"/>
              </a:ext>
            </a:extLst>
          </a:blip>
          <a:srcRect l="20722" r="27000"/>
          <a:stretch/>
        </p:blipFill>
        <p:spPr>
          <a:xfrm>
            <a:off x="7056583" y="0"/>
            <a:ext cx="5135417" cy="6858000"/>
          </a:xfrm>
          <a:prstGeom prst="rect">
            <a:avLst/>
          </a:prstGeom>
        </p:spPr>
      </p:pic>
    </p:spTree>
    <p:extLst>
      <p:ext uri="{BB962C8B-B14F-4D97-AF65-F5344CB8AC3E}">
        <p14:creationId xmlns:p14="http://schemas.microsoft.com/office/powerpoint/2010/main" val="93258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0A4A8E"/>
                </a:solidFill>
                <a:latin typeface="Avenir Next LT Pro" panose="020B0504020202020204" pitchFamily="34" charset="77"/>
                <a:cs typeface="Arial" panose="020B0604020202020204" pitchFamily="34" charset="0"/>
              </a:rPr>
              <a:t>MANAGING SYMPTOMS DURING CANCER TREATMENT</a:t>
            </a:r>
          </a:p>
        </p:txBody>
      </p:sp>
      <p:sp>
        <p:nvSpPr>
          <p:cNvPr id="3" name="Content Placeholder 2"/>
          <p:cNvSpPr>
            <a:spLocks noGrp="1"/>
          </p:cNvSpPr>
          <p:nvPr>
            <p:ph idx="1"/>
          </p:nvPr>
        </p:nvSpPr>
        <p:spPr/>
        <p:txBody>
          <a:bodyPr/>
          <a:lstStyle/>
          <a:p>
            <a:pPr marL="0" indent="0">
              <a:buNone/>
            </a:pPr>
            <a:r>
              <a:rPr lang="en-US" i="1">
                <a:latin typeface="AvenirNext LT Pro" panose="020B0504020202020204" pitchFamily="34" charset="77"/>
                <a:cs typeface="Arial" panose="020B0604020202020204" pitchFamily="34" charset="0"/>
              </a:rPr>
              <a:t>Taste and Smell Changes</a:t>
            </a:r>
          </a:p>
          <a:p>
            <a:r>
              <a:rPr lang="en-US">
                <a:latin typeface="AvenirNext LT Pro" panose="020B0504020202020204" pitchFamily="34" charset="77"/>
                <a:cs typeface="Arial" panose="020B0604020202020204" pitchFamily="34" charset="0"/>
              </a:rPr>
              <a:t>Try different spices, condiments, and adding acidic foods to meals</a:t>
            </a:r>
          </a:p>
          <a:p>
            <a:r>
              <a:rPr lang="en-US">
                <a:latin typeface="AvenirNext LT Pro" panose="020B0504020202020204" pitchFamily="34" charset="77"/>
                <a:cs typeface="Arial" panose="020B0604020202020204" pitchFamily="34" charset="0"/>
              </a:rPr>
              <a:t>Avoid metal utensils</a:t>
            </a:r>
          </a:p>
          <a:p>
            <a:r>
              <a:rPr lang="en-US">
                <a:latin typeface="AvenirNext LT Pro" panose="020B0504020202020204" pitchFamily="34" charset="77"/>
                <a:cs typeface="Arial" panose="020B0604020202020204" pitchFamily="34" charset="0"/>
              </a:rPr>
              <a:t>Mix up your source of protein</a:t>
            </a:r>
          </a:p>
          <a:p>
            <a:r>
              <a:rPr lang="en-US">
                <a:latin typeface="AvenirNext LT Pro" panose="020B0504020202020204" pitchFamily="34" charset="77"/>
                <a:cs typeface="Arial" panose="020B0604020202020204" pitchFamily="34" charset="0"/>
              </a:rPr>
              <a:t>Try consuming cold or room-temperature foods</a:t>
            </a:r>
          </a:p>
          <a:p>
            <a:r>
              <a:rPr lang="en-US">
                <a:latin typeface="AvenirNext LT Pro" panose="020B0504020202020204" pitchFamily="34" charset="77"/>
                <a:cs typeface="Arial" panose="020B0604020202020204" pitchFamily="34" charset="0"/>
              </a:rPr>
              <a:t>Avoid the kitchen if food is being prepared for you</a:t>
            </a:r>
          </a:p>
        </p:txBody>
      </p:sp>
    </p:spTree>
    <p:extLst>
      <p:ext uri="{BB962C8B-B14F-4D97-AF65-F5344CB8AC3E}">
        <p14:creationId xmlns:p14="http://schemas.microsoft.com/office/powerpoint/2010/main" val="383455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455" y="365125"/>
            <a:ext cx="10515600" cy="1934730"/>
          </a:xfrm>
        </p:spPr>
        <p:txBody>
          <a:bodyPr>
            <a:normAutofit/>
          </a:bodyPr>
          <a:lstStyle/>
          <a:p>
            <a:r>
              <a:rPr lang="en-US" b="1">
                <a:solidFill>
                  <a:srgbClr val="0A4A8E"/>
                </a:solidFill>
                <a:latin typeface="Avenir Next LT Pro" panose="020B0504020202020204" pitchFamily="34" charset="77"/>
                <a:cs typeface="Arial" panose="020B0604020202020204" pitchFamily="34" charset="0"/>
              </a:rPr>
              <a:t>MANAGING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SYMPTOMS DURING </a:t>
            </a:r>
            <a:br>
              <a:rPr lang="en-US" b="1">
                <a:solidFill>
                  <a:srgbClr val="0A4A8E"/>
                </a:solidFill>
                <a:latin typeface="Avenir Next LT Pro" panose="020B0504020202020204" pitchFamily="34" charset="77"/>
                <a:cs typeface="Arial" panose="020B0604020202020204" pitchFamily="34" charset="0"/>
              </a:rPr>
            </a:br>
            <a:r>
              <a:rPr lang="en-US" b="1">
                <a:solidFill>
                  <a:srgbClr val="0A4A8E"/>
                </a:solidFill>
                <a:latin typeface="Avenir Next LT Pro" panose="020B0504020202020204" pitchFamily="34" charset="77"/>
                <a:cs typeface="Arial" panose="020B0604020202020204" pitchFamily="34" charset="0"/>
              </a:rPr>
              <a:t>CANCER TREATMENT</a:t>
            </a:r>
          </a:p>
        </p:txBody>
      </p:sp>
      <p:sp>
        <p:nvSpPr>
          <p:cNvPr id="3" name="Content Placeholder 2"/>
          <p:cNvSpPr>
            <a:spLocks noGrp="1"/>
          </p:cNvSpPr>
          <p:nvPr>
            <p:ph idx="1"/>
          </p:nvPr>
        </p:nvSpPr>
        <p:spPr>
          <a:xfrm>
            <a:off x="496455" y="2295526"/>
            <a:ext cx="5346469" cy="4351338"/>
          </a:xfrm>
        </p:spPr>
        <p:txBody>
          <a:bodyPr/>
          <a:lstStyle/>
          <a:p>
            <a:pPr marL="0" indent="0">
              <a:lnSpc>
                <a:spcPct val="100000"/>
              </a:lnSpc>
              <a:buNone/>
            </a:pPr>
            <a:r>
              <a:rPr lang="en-US" i="1">
                <a:latin typeface="AvenirNext LT Pro" panose="020B0504020202020204" pitchFamily="34" charset="77"/>
                <a:cs typeface="Arial" panose="020B0604020202020204" pitchFamily="34" charset="0"/>
              </a:rPr>
              <a:t>Diarrhea</a:t>
            </a:r>
          </a:p>
          <a:p>
            <a:pPr>
              <a:lnSpc>
                <a:spcPct val="100000"/>
              </a:lnSpc>
            </a:pPr>
            <a:r>
              <a:rPr lang="en-US">
                <a:latin typeface="AvenirNext LT Pro" panose="020B0504020202020204" pitchFamily="34" charset="77"/>
                <a:cs typeface="Arial" panose="020B0604020202020204" pitchFamily="34" charset="0"/>
              </a:rPr>
              <a:t>Drink at least one cup of fluid after each loose bowel movement</a:t>
            </a:r>
          </a:p>
          <a:p>
            <a:pPr>
              <a:lnSpc>
                <a:spcPct val="100000"/>
              </a:lnSpc>
            </a:pPr>
            <a:r>
              <a:rPr lang="en-US">
                <a:latin typeface="AvenirNext LT Pro" panose="020B0504020202020204" pitchFamily="34" charset="77"/>
                <a:cs typeface="Arial" panose="020B0604020202020204" pitchFamily="34" charset="0"/>
              </a:rPr>
              <a:t>Avoid greasy, fried foods</a:t>
            </a:r>
          </a:p>
          <a:p>
            <a:pPr>
              <a:lnSpc>
                <a:spcPct val="100000"/>
              </a:lnSpc>
            </a:pPr>
            <a:r>
              <a:rPr lang="en-US">
                <a:latin typeface="AvenirNext LT Pro" panose="020B0504020202020204" pitchFamily="34" charset="77"/>
                <a:cs typeface="Arial" panose="020B0604020202020204" pitchFamily="34" charset="0"/>
              </a:rPr>
              <a:t>Choose lower-fiber options</a:t>
            </a:r>
          </a:p>
          <a:p>
            <a:pPr>
              <a:lnSpc>
                <a:spcPct val="100000"/>
              </a:lnSpc>
            </a:pPr>
            <a:r>
              <a:rPr lang="en-US">
                <a:latin typeface="AvenirNext LT Pro" panose="020B0504020202020204" pitchFamily="34" charset="77"/>
                <a:cs typeface="Arial" panose="020B0604020202020204" pitchFamily="34" charset="0"/>
              </a:rPr>
              <a:t>Consume high-sodium foods</a:t>
            </a:r>
          </a:p>
        </p:txBody>
      </p:sp>
      <p:pic>
        <p:nvPicPr>
          <p:cNvPr id="5" name="Picture 4">
            <a:extLst>
              <a:ext uri="{FF2B5EF4-FFF2-40B4-BE49-F238E27FC236}">
                <a16:creationId xmlns:a16="http://schemas.microsoft.com/office/drawing/2014/main" id="{40350D71-8D8C-0546-AEAA-B3515C2A2096}"/>
              </a:ext>
            </a:extLst>
          </p:cNvPr>
          <p:cNvPicPr>
            <a:picLocks noChangeAspect="1"/>
          </p:cNvPicPr>
          <p:nvPr/>
        </p:nvPicPr>
        <p:blipFill rotWithShape="1">
          <a:blip r:embed="rId3">
            <a:extLst>
              <a:ext uri="{28A0092B-C50C-407E-A947-70E740481C1C}">
                <a14:useLocalDpi xmlns:a14="http://schemas.microsoft.com/office/drawing/2010/main"/>
              </a:ext>
            </a:extLst>
          </a:blip>
          <a:srcRect l="24012" r="20435"/>
          <a:stretch/>
        </p:blipFill>
        <p:spPr>
          <a:xfrm>
            <a:off x="7056583" y="0"/>
            <a:ext cx="5135418" cy="6858000"/>
          </a:xfrm>
          <a:prstGeom prst="rect">
            <a:avLst/>
          </a:prstGeom>
        </p:spPr>
      </p:pic>
    </p:spTree>
    <p:extLst>
      <p:ext uri="{BB962C8B-B14F-4D97-AF65-F5344CB8AC3E}">
        <p14:creationId xmlns:p14="http://schemas.microsoft.com/office/powerpoint/2010/main" val="1259910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71CA8FEAA18B4B83E9F26CE5B0DCEF" ma:contentTypeVersion="8" ma:contentTypeDescription="Create a new document." ma:contentTypeScope="" ma:versionID="397e5353460acd2111994243fd440525">
  <xsd:schema xmlns:xsd="http://www.w3.org/2001/XMLSchema" xmlns:xs="http://www.w3.org/2001/XMLSchema" xmlns:p="http://schemas.microsoft.com/office/2006/metadata/properties" xmlns:ns2="c7bd7dc8-acd8-4124-9602-504af7068bcf" xmlns:ns3="d353bc6c-ff12-4923-882b-e8845426f0dd" targetNamespace="http://schemas.microsoft.com/office/2006/metadata/properties" ma:root="true" ma:fieldsID="61bab1ae8dbbd19ae939cb80e4a87def" ns2:_="" ns3:_="">
    <xsd:import namespace="c7bd7dc8-acd8-4124-9602-504af7068bcf"/>
    <xsd:import namespace="d353bc6c-ff12-4923-882b-e8845426f0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bd7dc8-acd8-4124-9602-504af7068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53bc6c-ff12-4923-882b-e8845426f0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D39D25-9CBE-4004-9C6B-C8FFD0A90B59}">
  <ds:schemaRefs>
    <ds:schemaRef ds:uri="http://schemas.microsoft.com/sharepoint/v3/contenttype/forms"/>
  </ds:schemaRefs>
</ds:datastoreItem>
</file>

<file path=customXml/itemProps2.xml><?xml version="1.0" encoding="utf-8"?>
<ds:datastoreItem xmlns:ds="http://schemas.openxmlformats.org/officeDocument/2006/customXml" ds:itemID="{DCA51F6E-A7A7-410B-B082-E61CB1B4DA0F}">
  <ds:schemaRefs>
    <ds:schemaRef ds:uri="c7bd7dc8-acd8-4124-9602-504af7068bcf"/>
    <ds:schemaRef ds:uri="d353bc6c-ff12-4923-882b-e8845426f0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55EBFA-5987-4B28-9AE4-5EB32E73D171}">
  <ds:schemaRefs>
    <ds:schemaRef ds:uri="7fc21249-fe2a-4baf-8758-b8f9a15db2fc"/>
    <ds:schemaRef ds:uri="974e2584-8277-4615-a9c6-4009564cc3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13</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NUTRITION AND CANCER</vt:lpstr>
      <vt:lpstr>HEALTHY WAYS  TO MAINTAIN  BODY WEIGHT</vt:lpstr>
      <vt:lpstr>NUTRIENTS THAT  HELP THE BODY HEAL</vt:lpstr>
      <vt:lpstr>FOODS THAT HELP THE BODY HEAL</vt:lpstr>
      <vt:lpstr>MANAGING SYMPTOMS DURING CANCER TREATMENT</vt:lpstr>
      <vt:lpstr>MANAGING  SYMPTOMS DURING  CANCER TREATMENT</vt:lpstr>
      <vt:lpstr>MANAGING SYMPTOMS DURING CANCER TREATMENT</vt:lpstr>
      <vt:lpstr>MANAGING  SYMPTOMS DURING  CANCER TREATMENT</vt:lpstr>
      <vt:lpstr>MANAGING SYMPTOMS DURING  CANCER TREATMENT</vt:lpstr>
      <vt:lpstr>PREPARING SAFE MEALS FOR YOURSELF OR A LOVED ONE</vt:lpstr>
      <vt:lpstr>QUESTIONS TO ASK YOUR REGISTERED DIETITIAN OR  HEALTH-CARE PROVIDER</vt:lpstr>
      <vt:lpstr>REFERENCES</vt:lpstr>
    </vt:vector>
  </TitlesOfParts>
  <Manager/>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 Kentucky Cancer:  Help Yourself Heal through Nutrition</dc:title>
  <dc:subject/>
  <dc:creator>Norman, Heather</dc:creator>
  <cp:keywords/>
  <dc:description/>
  <cp:revision>11</cp:revision>
  <dcterms:created xsi:type="dcterms:W3CDTF">2019-11-07T18:05:55Z</dcterms:created>
  <dcterms:modified xsi:type="dcterms:W3CDTF">2021-10-21T14:24:17Z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0x010100B271CA8FEAA18B4B83E9F26CE5B0DCEF</vt:lpwstr>
  </property>
</Properties>
</file>