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62" r:id="rId6"/>
    <p:sldId id="258" r:id="rId7"/>
    <p:sldId id="259" r:id="rId8"/>
    <p:sldId id="278" r:id="rId9"/>
    <p:sldId id="280" r:id="rId10"/>
    <p:sldId id="279" r:id="rId11"/>
    <p:sldId id="260" r:id="rId12"/>
    <p:sldId id="284" r:id="rId13"/>
    <p:sldId id="283" r:id="rId14"/>
    <p:sldId id="281" r:id="rId15"/>
    <p:sldId id="285" r:id="rId16"/>
    <p:sldId id="261" r:id="rId17"/>
    <p:sldId id="282" r:id="rId18"/>
    <p:sldId id="263" r:id="rId19"/>
    <p:sldId id="264" r:id="rId20"/>
    <p:sldId id="265" r:id="rId21"/>
    <p:sldId id="266" r:id="rId22"/>
    <p:sldId id="267" r:id="rId23"/>
    <p:sldId id="268" r:id="rId24"/>
    <p:sldId id="287" r:id="rId25"/>
    <p:sldId id="288" r:id="rId26"/>
    <p:sldId id="269" r:id="rId27"/>
    <p:sldId id="270" r:id="rId28"/>
    <p:sldId id="286" r:id="rId29"/>
    <p:sldId id="289" r:id="rId30"/>
    <p:sldId id="271" r:id="rId31"/>
    <p:sldId id="272" r:id="rId32"/>
    <p:sldId id="291" r:id="rId33"/>
    <p:sldId id="273" r:id="rId34"/>
    <p:sldId id="274" r:id="rId35"/>
    <p:sldId id="275" r:id="rId36"/>
    <p:sldId id="276" r:id="rId37"/>
    <p:sldId id="277" r:id="rId38"/>
    <p:sldId id="293" r:id="rId39"/>
    <p:sldId id="290" r:id="rId40"/>
    <p:sldId id="25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EB671-5022-43E3-A3C7-1063F67EE8E5}" v="27" dt="2021-10-21T14:23:34.613"/>
    <p1510:client id="{19ECF328-8104-405A-927D-B62B97298B4B}" v="54" dt="2021-10-21T14:27:43.458"/>
    <p1510:client id="{3FFF5525-B982-444D-883E-159D96D78031}" v="1" dt="2020-12-01T16:28:40.805"/>
    <p1510:client id="{77BC3E82-821F-472D-82F6-D8639C5C9009}" v="1" dt="2021-10-22T14:58:32.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atalie C." userId="S::ncjo222@uky.edu::767d27e0-3956-4443-96d0-d151886f8166" providerId="AD" clId="Web-{3FFF5525-B982-444D-883E-159D96D78031}"/>
    <pc:docChg chg="modSld">
      <pc:chgData name="Jones, Natalie C." userId="S::ncjo222@uky.edu::767d27e0-3956-4443-96d0-d151886f8166" providerId="AD" clId="Web-{3FFF5525-B982-444D-883E-159D96D78031}" dt="2020-12-01T16:28:40.805" v="0" actId="1076"/>
      <pc:docMkLst>
        <pc:docMk/>
      </pc:docMkLst>
      <pc:sldChg chg="modSp">
        <pc:chgData name="Jones, Natalie C." userId="S::ncjo222@uky.edu::767d27e0-3956-4443-96d0-d151886f8166" providerId="AD" clId="Web-{3FFF5525-B982-444D-883E-159D96D78031}" dt="2020-12-01T16:28:40.805" v="0" actId="1076"/>
        <pc:sldMkLst>
          <pc:docMk/>
          <pc:sldMk cId="1969482968" sldId="284"/>
        </pc:sldMkLst>
        <pc:graphicFrameChg chg="mod">
          <ac:chgData name="Jones, Natalie C." userId="S::ncjo222@uky.edu::767d27e0-3956-4443-96d0-d151886f8166" providerId="AD" clId="Web-{3FFF5525-B982-444D-883E-159D96D78031}" dt="2020-12-01T16:28:40.805" v="0" actId="1076"/>
          <ac:graphicFrameMkLst>
            <pc:docMk/>
            <pc:sldMk cId="1969482968" sldId="284"/>
            <ac:graphicFrameMk id="5" creationId="{00000000-0000-0000-0000-000000000000}"/>
          </ac:graphicFrameMkLst>
        </pc:graphicFrameChg>
      </pc:sldChg>
    </pc:docChg>
  </pc:docChgLst>
  <pc:docChgLst>
    <pc:chgData name="Norman, Heather" userId="S::hlno222@uky.edu::e6c5cf73-8c2b-4acc-b0b5-f3a3b17eac99" providerId="AD" clId="Web-{105EB671-5022-43E3-A3C7-1063F67EE8E5}"/>
    <pc:docChg chg="modSld">
      <pc:chgData name="Norman, Heather" userId="S::hlno222@uky.edu::e6c5cf73-8c2b-4acc-b0b5-f3a3b17eac99" providerId="AD" clId="Web-{105EB671-5022-43E3-A3C7-1063F67EE8E5}" dt="2021-10-21T14:23:34.613" v="25" actId="1076"/>
      <pc:docMkLst>
        <pc:docMk/>
      </pc:docMkLst>
      <pc:sldChg chg="modSp">
        <pc:chgData name="Norman, Heather" userId="S::hlno222@uky.edu::e6c5cf73-8c2b-4acc-b0b5-f3a3b17eac99" providerId="AD" clId="Web-{105EB671-5022-43E3-A3C7-1063F67EE8E5}" dt="2021-10-21T14:23:34.613" v="25" actId="1076"/>
        <pc:sldMkLst>
          <pc:docMk/>
          <pc:sldMk cId="802425291" sldId="256"/>
        </pc:sldMkLst>
        <pc:spChg chg="mod">
          <ac:chgData name="Norman, Heather" userId="S::hlno222@uky.edu::e6c5cf73-8c2b-4acc-b0b5-f3a3b17eac99" providerId="AD" clId="Web-{105EB671-5022-43E3-A3C7-1063F67EE8E5}" dt="2021-10-21T14:23:26.676" v="24" actId="20577"/>
          <ac:spMkLst>
            <pc:docMk/>
            <pc:sldMk cId="802425291" sldId="256"/>
            <ac:spMk id="2" creationId="{00000000-0000-0000-0000-000000000000}"/>
          </ac:spMkLst>
        </pc:spChg>
        <pc:spChg chg="mod">
          <ac:chgData name="Norman, Heather" userId="S::hlno222@uky.edu::e6c5cf73-8c2b-4acc-b0b5-f3a3b17eac99" providerId="AD" clId="Web-{105EB671-5022-43E3-A3C7-1063F67EE8E5}" dt="2021-10-21T14:23:34.613" v="25" actId="1076"/>
          <ac:spMkLst>
            <pc:docMk/>
            <pc:sldMk cId="802425291" sldId="256"/>
            <ac:spMk id="3" creationId="{00000000-0000-0000-0000-000000000000}"/>
          </ac:spMkLst>
        </pc:spChg>
      </pc:sldChg>
    </pc:docChg>
  </pc:docChgLst>
  <pc:docChgLst>
    <pc:chgData name="Norman, Heather" userId="S::hlno222@uky.edu::e6c5cf73-8c2b-4acc-b0b5-f3a3b17eac99" providerId="AD" clId="Web-{19ECF328-8104-405A-927D-B62B97298B4B}"/>
    <pc:docChg chg="modSld">
      <pc:chgData name="Norman, Heather" userId="S::hlno222@uky.edu::e6c5cf73-8c2b-4acc-b0b5-f3a3b17eac99" providerId="AD" clId="Web-{19ECF328-8104-405A-927D-B62B97298B4B}" dt="2021-10-21T14:27:43.458" v="55" actId="14100"/>
      <pc:docMkLst>
        <pc:docMk/>
      </pc:docMkLst>
      <pc:sldChg chg="modSp">
        <pc:chgData name="Norman, Heather" userId="S::hlno222@uky.edu::e6c5cf73-8c2b-4acc-b0b5-f3a3b17eac99" providerId="AD" clId="Web-{19ECF328-8104-405A-927D-B62B97298B4B}" dt="2021-10-21T14:27:43.458" v="55" actId="14100"/>
        <pc:sldMkLst>
          <pc:docMk/>
          <pc:sldMk cId="1338803616" sldId="274"/>
        </pc:sldMkLst>
        <pc:spChg chg="mod">
          <ac:chgData name="Norman, Heather" userId="S::hlno222@uky.edu::e6c5cf73-8c2b-4acc-b0b5-f3a3b17eac99" providerId="AD" clId="Web-{19ECF328-8104-405A-927D-B62B97298B4B}" dt="2021-10-21T14:27:43.458" v="55" actId="14100"/>
          <ac:spMkLst>
            <pc:docMk/>
            <pc:sldMk cId="1338803616" sldId="274"/>
            <ac:spMk id="3" creationId="{00000000-0000-0000-0000-000000000000}"/>
          </ac:spMkLst>
        </pc:spChg>
      </pc:sldChg>
    </pc:docChg>
  </pc:docChgLst>
  <pc:docChgLst>
    <pc:chgData name="Ashurst, Kerri L." userId="S::kgoodman@uky.edu::7234d1ee-b1a5-4639-84c6-f3beccf47c1a" providerId="AD" clId="Web-{77BC3E82-821F-472D-82F6-D8639C5C9009}"/>
    <pc:docChg chg="modSld">
      <pc:chgData name="Ashurst, Kerri L." userId="S::kgoodman@uky.edu::7234d1ee-b1a5-4639-84c6-f3beccf47c1a" providerId="AD" clId="Web-{77BC3E82-821F-472D-82F6-D8639C5C9009}" dt="2021-10-22T14:58:32.646" v="0" actId="14100"/>
      <pc:docMkLst>
        <pc:docMk/>
      </pc:docMkLst>
      <pc:sldChg chg="modSp">
        <pc:chgData name="Ashurst, Kerri L." userId="S::kgoodman@uky.edu::7234d1ee-b1a5-4639-84c6-f3beccf47c1a" providerId="AD" clId="Web-{77BC3E82-821F-472D-82F6-D8639C5C9009}" dt="2021-10-22T14:58:32.646" v="0" actId="14100"/>
        <pc:sldMkLst>
          <pc:docMk/>
          <pc:sldMk cId="802425291" sldId="256"/>
        </pc:sldMkLst>
        <pc:spChg chg="mod">
          <ac:chgData name="Ashurst, Kerri L." userId="S::kgoodman@uky.edu::7234d1ee-b1a5-4639-84c6-f3beccf47c1a" providerId="AD" clId="Web-{77BC3E82-821F-472D-82F6-D8639C5C9009}" dt="2021-10-22T14:58:32.646" v="0" actId="14100"/>
          <ac:spMkLst>
            <pc:docMk/>
            <pc:sldMk cId="802425291"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BDB7A-1AC0-4005-928E-FFA64F131B45}"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03F0C-CF09-493A-9324-906814C90A64}" type="slidenum">
              <a:rPr lang="en-US" smtClean="0"/>
              <a:t>‹#›</a:t>
            </a:fld>
            <a:endParaRPr lang="en-US"/>
          </a:p>
        </p:txBody>
      </p:sp>
    </p:spTree>
    <p:extLst>
      <p:ext uri="{BB962C8B-B14F-4D97-AF65-F5344CB8AC3E}">
        <p14:creationId xmlns:p14="http://schemas.microsoft.com/office/powerpoint/2010/main" val="1894759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303F0C-CF09-493A-9324-906814C90A64}" type="slidenum">
              <a:rPr lang="en-US" smtClean="0"/>
              <a:t>2</a:t>
            </a:fld>
            <a:endParaRPr lang="en-US"/>
          </a:p>
        </p:txBody>
      </p:sp>
    </p:spTree>
    <p:extLst>
      <p:ext uri="{BB962C8B-B14F-4D97-AF65-F5344CB8AC3E}">
        <p14:creationId xmlns:p14="http://schemas.microsoft.com/office/powerpoint/2010/main" val="312907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a:solidFill>
                  <a:schemeClr val="tx1"/>
                </a:solidFill>
                <a:effectLst/>
                <a:latin typeface="+mn-lt"/>
                <a:ea typeface="+mn-ea"/>
                <a:cs typeface="+mn-cs"/>
              </a:rPr>
              <a:t>Why do you think </a:t>
            </a:r>
            <a:r>
              <a:rPr lang="en-US">
                <a:solidFill>
                  <a:schemeClr val="tx1"/>
                </a:solidFill>
                <a:latin typeface="Franklin Gothic Medium" charset="0"/>
              </a:rPr>
              <a:t>Appalachian Kentucky has higher rates of cancer?</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DB06E4-D905-4871-A3E2-B23DB836BBF1}" type="slidenum">
              <a:rPr lang="en-CA" smtClean="0"/>
              <a:pPr/>
              <a:t>11</a:t>
            </a:fld>
            <a:endParaRPr lang="en-CA"/>
          </a:p>
        </p:txBody>
      </p:sp>
    </p:spTree>
    <p:extLst>
      <p:ext uri="{BB962C8B-B14F-4D97-AF65-F5344CB8AC3E}">
        <p14:creationId xmlns:p14="http://schemas.microsoft.com/office/powerpoint/2010/main" val="3815872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3373" eaLnBrk="0" hangingPunct="0">
              <a:defRPr sz="1200">
                <a:solidFill>
                  <a:schemeClr val="tx1"/>
                </a:solidFill>
                <a:latin typeface="Verdana" charset="0"/>
                <a:ea typeface="ＭＳ Ｐゴシック" charset="0"/>
                <a:cs typeface="ＭＳ Ｐゴシック" charset="0"/>
                <a:sym typeface="Wingdings 3" charset="0"/>
              </a:defRPr>
            </a:lvl1pPr>
            <a:lvl2pPr marL="758808" indent="-291849" defTabSz="953373" eaLnBrk="0" hangingPunct="0">
              <a:defRPr sz="1200">
                <a:solidFill>
                  <a:schemeClr val="tx1"/>
                </a:solidFill>
                <a:latin typeface="Verdana" charset="0"/>
                <a:ea typeface="ＭＳ Ｐゴシック" charset="0"/>
                <a:sym typeface="Wingdings 3" charset="0"/>
              </a:defRPr>
            </a:lvl2pPr>
            <a:lvl3pPr marL="1167396" indent="-233479" defTabSz="953373" eaLnBrk="0" hangingPunct="0">
              <a:defRPr sz="1200">
                <a:solidFill>
                  <a:schemeClr val="tx1"/>
                </a:solidFill>
                <a:latin typeface="Verdana" charset="0"/>
                <a:ea typeface="ＭＳ Ｐゴシック" charset="0"/>
                <a:sym typeface="Wingdings 3" charset="0"/>
              </a:defRPr>
            </a:lvl3pPr>
            <a:lvl4pPr marL="1634354" indent="-233479" defTabSz="953373" eaLnBrk="0" hangingPunct="0">
              <a:defRPr sz="1200">
                <a:solidFill>
                  <a:schemeClr val="tx1"/>
                </a:solidFill>
                <a:latin typeface="Verdana" charset="0"/>
                <a:ea typeface="ＭＳ Ｐゴシック" charset="0"/>
                <a:sym typeface="Wingdings 3" charset="0"/>
              </a:defRPr>
            </a:lvl4pPr>
            <a:lvl5pPr marL="2101313" indent="-233479" defTabSz="953373" eaLnBrk="0" hangingPunct="0">
              <a:defRPr sz="1200">
                <a:solidFill>
                  <a:schemeClr val="tx1"/>
                </a:solidFill>
                <a:latin typeface="Verdana" charset="0"/>
                <a:ea typeface="ＭＳ Ｐゴシック" charset="0"/>
                <a:sym typeface="Wingdings 3" charset="0"/>
              </a:defRPr>
            </a:lvl5pPr>
            <a:lvl6pPr marL="2568271" indent="-233479" defTabSz="953373"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3035229" indent="-233479" defTabSz="953373"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502188" indent="-233479" defTabSz="953373"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969146" indent="-233479" defTabSz="953373"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fld id="{81E4B3CC-4819-F44C-8A2B-04BABA594E0F}" type="slidenum">
              <a:rPr lang="en-US" sz="1300">
                <a:latin typeface="Arial" charset="0"/>
                <a:cs typeface="Microsoft Sans Serif" charset="0"/>
              </a:rPr>
              <a:pPr eaLnBrk="1" hangingPunct="1"/>
              <a:t>12</a:t>
            </a:fld>
            <a:endParaRPr lang="en-US" sz="1300">
              <a:latin typeface="Arial" charset="0"/>
              <a:cs typeface="Microsoft Sans Serif" charset="0"/>
            </a:endParaRPr>
          </a:p>
        </p:txBody>
      </p:sp>
    </p:spTree>
    <p:extLst>
      <p:ext uri="{BB962C8B-B14F-4D97-AF65-F5344CB8AC3E}">
        <p14:creationId xmlns:p14="http://schemas.microsoft.com/office/powerpoint/2010/main" val="11321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Although there are several types of cancer, the underlying cause of all cancers is a change to our DNA – the instructions found in every cell that tells our body how it functions and what it will look like. Specifically, the DNA that controls how cells grow and divide is damaged. This results in unregulated cell growth that requires lots of energy and begins to make normal cells unhealthy. We now know that many different factors can damage the DNA in our cells. These include: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Inheriting mutations in our DNA from our parents or grandparents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Mutations that naturally occur over time that we cannot prevent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Exposure to certain environmental contaminants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Poor lifestyle choices, which we</a:t>
            </a:r>
            <a:r>
              <a:rPr lang="en-US" sz="1200" kern="1200" baseline="0">
                <a:solidFill>
                  <a:schemeClr val="tx1"/>
                </a:solidFill>
                <a:effectLst/>
                <a:latin typeface="+mn-lt"/>
                <a:ea typeface="+mn-ea"/>
                <a:cs typeface="+mn-cs"/>
              </a:rPr>
              <a:t> can prevent,</a:t>
            </a:r>
            <a:r>
              <a:rPr lang="en-US" sz="1200" kern="1200">
                <a:solidFill>
                  <a:schemeClr val="tx1"/>
                </a:solidFill>
                <a:effectLst/>
                <a:latin typeface="+mn-lt"/>
                <a:ea typeface="+mn-ea"/>
                <a:cs typeface="+mn-cs"/>
              </a:rPr>
              <a:t> that can change our DNA</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 combination of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303F0C-CF09-493A-9324-906814C90A64}" type="slidenum">
              <a:rPr lang="en-US" smtClean="0"/>
              <a:t>13</a:t>
            </a:fld>
            <a:endParaRPr lang="en-US"/>
          </a:p>
        </p:txBody>
      </p:sp>
    </p:spTree>
    <p:extLst>
      <p:ext uri="{BB962C8B-B14F-4D97-AF65-F5344CB8AC3E}">
        <p14:creationId xmlns:p14="http://schemas.microsoft.com/office/powerpoint/2010/main" val="2749421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Now that we know a little about the causes of cancer,</a:t>
            </a:r>
            <a:r>
              <a:rPr lang="en-US" baseline="0"/>
              <a:t> what do you think we can do to lower our chances of getting cancer?</a:t>
            </a:r>
          </a:p>
          <a:p>
            <a:endParaRPr lang="en-US" baseline="0"/>
          </a:p>
          <a:p>
            <a:r>
              <a:rPr lang="en-US" baseline="0"/>
              <a:t>Discussion about healthy living to prevent cancer and other chronic disease.</a:t>
            </a:r>
            <a:endParaRPr lang="en-US"/>
          </a:p>
        </p:txBody>
      </p:sp>
      <p:sp>
        <p:nvSpPr>
          <p:cNvPr id="4" name="Slide Number Placeholder 3"/>
          <p:cNvSpPr>
            <a:spLocks noGrp="1"/>
          </p:cNvSpPr>
          <p:nvPr>
            <p:ph type="sldNum" sz="quarter" idx="10"/>
          </p:nvPr>
        </p:nvSpPr>
        <p:spPr/>
        <p:txBody>
          <a:bodyPr/>
          <a:lstStyle/>
          <a:p>
            <a:fld id="{9BDB06E4-D905-4871-A3E2-B23DB836BBF1}" type="slidenum">
              <a:rPr lang="en-CA" smtClean="0"/>
              <a:pPr/>
              <a:t>14</a:t>
            </a:fld>
            <a:endParaRPr lang="en-CA"/>
          </a:p>
        </p:txBody>
      </p:sp>
    </p:spTree>
    <p:extLst>
      <p:ext uri="{BB962C8B-B14F-4D97-AF65-F5344CB8AC3E}">
        <p14:creationId xmlns:p14="http://schemas.microsoft.com/office/powerpoint/2010/main" val="48129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Lifestyle Choices Can Prevent Cancer</a:t>
            </a:r>
          </a:p>
          <a:p>
            <a:r>
              <a:rPr lang="en-US"/>
              <a:t>Cancer can happen to anyone, but there are things that everyone can do to help reduce their cancer risk or improve their chances of beating the disease if they do get it. This is a quick summary of behaviors that you can influence in</a:t>
            </a:r>
            <a:r>
              <a:rPr lang="en-US" baseline="0"/>
              <a:t> </a:t>
            </a:r>
            <a:r>
              <a:rPr lang="en-US"/>
              <a:t>preventing cancer and/or detecting it early to improve survival.</a:t>
            </a:r>
          </a:p>
          <a:p>
            <a:endParaRPr lang="en-US"/>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15</a:t>
            </a:fld>
            <a:endParaRPr lang="en-US"/>
          </a:p>
        </p:txBody>
      </p:sp>
    </p:spTree>
    <p:extLst>
      <p:ext uri="{BB962C8B-B14F-4D97-AF65-F5344CB8AC3E}">
        <p14:creationId xmlns:p14="http://schemas.microsoft.com/office/powerpoint/2010/main" val="4041820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much easier to treat cancer successfully before it has spread to other parts of the body. That is why early diagnosis is so important; it improves the chances of survival.</a:t>
            </a:r>
          </a:p>
          <a:p>
            <a:r>
              <a:rPr lang="en-US"/>
              <a:t> </a:t>
            </a:r>
          </a:p>
          <a:p>
            <a:r>
              <a:rPr lang="en-US"/>
              <a:t>Early detection can save lives. Tell your parents and grandparents.</a:t>
            </a:r>
          </a:p>
          <a:p>
            <a:endParaRPr lang="en-US"/>
          </a:p>
          <a:p>
            <a:r>
              <a:rPr lang="en-US"/>
              <a:t>A cancer screening is when a doctor checks for a disease before any symptoms occur. It is never too early to learn about the right age for certain cancer screenings, especially if you or your family members have several risk factors. It is important to know that screenings may not be necessary until later in life or needed earlier if other health factors put you at increased risk. Have conversations with your doctor or health-care provider and encourage your family members to do the same. Examples of common screenings and ages are listed:</a:t>
            </a:r>
          </a:p>
          <a:p>
            <a:r>
              <a:rPr lang="en-US"/>
              <a:t>•Cervical cancer – women, ages 21-65</a:t>
            </a:r>
          </a:p>
          <a:p>
            <a:r>
              <a:rPr lang="en-US"/>
              <a:t>•Breast cancer – women, ages 40-74 </a:t>
            </a:r>
          </a:p>
          <a:p>
            <a:r>
              <a:rPr lang="en-US"/>
              <a:t>•Colorectal cancer – everyone, ages 50-75 </a:t>
            </a: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16</a:t>
            </a:fld>
            <a:endParaRPr lang="en-US"/>
          </a:p>
        </p:txBody>
      </p:sp>
    </p:spTree>
    <p:extLst>
      <p:ext uri="{BB962C8B-B14F-4D97-AF65-F5344CB8AC3E}">
        <p14:creationId xmlns:p14="http://schemas.microsoft.com/office/powerpoint/2010/main" val="3654950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Reduce your cancer risk by achieving and maintaining a healthy body weight. Eat and drink based on your energy needs. It is important that you and your family know what a healthy weight is for your specific height. Everyone is different, and a healthy weight for one person may be very different from another. </a:t>
            </a: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17</a:t>
            </a:fld>
            <a:endParaRPr lang="en-US"/>
          </a:p>
        </p:txBody>
      </p:sp>
    </p:spTree>
    <p:extLst>
      <p:ext uri="{BB962C8B-B14F-4D97-AF65-F5344CB8AC3E}">
        <p14:creationId xmlns:p14="http://schemas.microsoft.com/office/powerpoint/2010/main" val="9530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Physical activity has been shown to lower the risk of several types of cancer, including breast, endometrial, prostate, and colon cancers. It also reduces the risk of other serious diseases such as diabetes and heart disease.</a:t>
            </a:r>
          </a:p>
          <a:p>
            <a:r>
              <a:rPr lang="en-US"/>
              <a:t>•The CDC recommends adults should get at least 150 minutes of moderate-intensity activity (equal to a brisk walk) or 75 minutes of vigorous activity (makes your heartbeat and breathing faster, and makes you sweat) each week.</a:t>
            </a:r>
          </a:p>
          <a:p>
            <a:r>
              <a:rPr lang="en-US"/>
              <a:t>•Kids should get at least 1 hour of moderate- or vigorous-intensity activity every day.</a:t>
            </a: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18</a:t>
            </a:fld>
            <a:endParaRPr lang="en-US"/>
          </a:p>
        </p:txBody>
      </p:sp>
    </p:spTree>
    <p:extLst>
      <p:ext uri="{BB962C8B-B14F-4D97-AF65-F5344CB8AC3E}">
        <p14:creationId xmlns:p14="http://schemas.microsoft.com/office/powerpoint/2010/main" val="427364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Diet is linked to some types of cancer, although the exact reasons are not yet clear. Breast cancer, colon cancer, and prostate cancer have been linked to dietary factors and obesity as well as alcohol consumption.  </a:t>
            </a:r>
          </a:p>
          <a:p>
            <a:endParaRPr lang="en-US"/>
          </a:p>
          <a:p>
            <a:r>
              <a:rPr lang="en-US"/>
              <a:t>The American Cancer</a:t>
            </a:r>
            <a:r>
              <a:rPr lang="en-US" baseline="0"/>
              <a:t> </a:t>
            </a:r>
            <a:r>
              <a:rPr lang="en-US"/>
              <a:t>Society recommends eating a variety of healthful foods with an emphasis on plant sources. This includes eating 5 or more servings of vegetables and fruits every day, choosing whole grains in preference to processed or refined grains and sugars, and limiting the consumption of red meats, especially those that are high in fat and processed.</a:t>
            </a:r>
          </a:p>
          <a:p>
            <a:endParaRPr lang="en-US"/>
          </a:p>
          <a:p>
            <a:r>
              <a:rPr lang="en-US"/>
              <a:t>Studies show that eating a variety of different vegetables and fruits, whole grains, and fish or poultry is linked with a lower risk of developing certain cancers. Make fruit, vegetables, and whole-grain foods the basis of your diet. Cut out unhealthy snacks, fast food, and sugary drinks. </a:t>
            </a:r>
          </a:p>
        </p:txBody>
      </p:sp>
      <p:sp>
        <p:nvSpPr>
          <p:cNvPr id="4" name="Slide Number Placeholder 3"/>
          <p:cNvSpPr>
            <a:spLocks noGrp="1"/>
          </p:cNvSpPr>
          <p:nvPr>
            <p:ph type="sldNum" sz="quarter" idx="10"/>
          </p:nvPr>
        </p:nvSpPr>
        <p:spPr/>
        <p:txBody>
          <a:bodyPr/>
          <a:lstStyle/>
          <a:p>
            <a:fld id="{5D303F0C-CF09-493A-9324-906814C90A64}" type="slidenum">
              <a:rPr lang="en-US" smtClean="0"/>
              <a:t>19</a:t>
            </a:fld>
            <a:endParaRPr lang="en-US"/>
          </a:p>
        </p:txBody>
      </p:sp>
    </p:spTree>
    <p:extLst>
      <p:ext uri="{BB962C8B-B14F-4D97-AF65-F5344CB8AC3E}">
        <p14:creationId xmlns:p14="http://schemas.microsoft.com/office/powerpoint/2010/main" val="111522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Tobacco use in the U.S. is responsible for nearly 1 out of every 5 deaths each year. About 80% of lung cancer deaths and 30% of all cancer deaths are caused by tobacco use. If you do not use tobacco products, do not start. If you do use tobacco, try to quit. If you need help quitting tobacco, ask your doctor about stop-smoking products and other strategies for quitting.</a:t>
            </a:r>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20</a:t>
            </a:fld>
            <a:endParaRPr lang="en-US"/>
          </a:p>
        </p:txBody>
      </p:sp>
    </p:spTree>
    <p:extLst>
      <p:ext uri="{BB962C8B-B14F-4D97-AF65-F5344CB8AC3E}">
        <p14:creationId xmlns:p14="http://schemas.microsoft.com/office/powerpoint/2010/main" val="251703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Cancer occurs when damaged cells grow and divide uncontrollably in the body. These cancer cells can then spread to other parts of the body. These cells are unhealthy, and they take over normal cells, making it hard for the body to function normally.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 is important to remember that cancer cannot be spread like the flu or a cold; this is called a communicable disease. You cannot “catch” cancer from someone who has it because it is not contagious.</a:t>
            </a: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3</a:t>
            </a:fld>
            <a:endParaRPr lang="en-US"/>
          </a:p>
        </p:txBody>
      </p:sp>
    </p:spTree>
    <p:extLst>
      <p:ext uri="{BB962C8B-B14F-4D97-AF65-F5344CB8AC3E}">
        <p14:creationId xmlns:p14="http://schemas.microsoft.com/office/powerpoint/2010/main" val="130935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has shown that alcohol can increase your risk for certain kinds of cancer, including breast, mouth, throat, voice box, esophageal, liver, colon, and rectal cancers. The more alcohol you drink, the higher your risk. If you drink, try to stay within the Dietary Guidelines for Americans of up to 1 drink per day for women and up to 2 drinks per day for men. It is important to remember that drinks served at home, restaurants, and bars are usually more than a standard drink. Try replacing alcohol with water on occasion, and picking up some alcohol-free days each week. Cutting down on alcohol will reduce your cancer risk.</a:t>
            </a:r>
          </a:p>
        </p:txBody>
      </p:sp>
      <p:sp>
        <p:nvSpPr>
          <p:cNvPr id="4" name="Slide Number Placeholder 3"/>
          <p:cNvSpPr>
            <a:spLocks noGrp="1"/>
          </p:cNvSpPr>
          <p:nvPr>
            <p:ph type="sldNum" sz="quarter" idx="10"/>
          </p:nvPr>
        </p:nvSpPr>
        <p:spPr/>
        <p:txBody>
          <a:bodyPr/>
          <a:lstStyle/>
          <a:p>
            <a:fld id="{5D303F0C-CF09-493A-9324-906814C90A64}" type="slidenum">
              <a:rPr lang="en-US" smtClean="0"/>
              <a:t>23</a:t>
            </a:fld>
            <a:endParaRPr lang="en-US"/>
          </a:p>
        </p:txBody>
      </p:sp>
    </p:spTree>
    <p:extLst>
      <p:ext uri="{BB962C8B-B14F-4D97-AF65-F5344CB8AC3E}">
        <p14:creationId xmlns:p14="http://schemas.microsoft.com/office/powerpoint/2010/main" val="437276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Skin cancer is one of the most common types of cancer. Some of the best ways to prevent skin cancer is to use sunscreen, limit time in the sun, and stay away from tanning beds.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good news about skin cancer is that there is a lot you can do to protect yourself from skin cancer or to catch it early enough so that it can be treated effectively.  We already talked about what you can do to catch it early. Here we’re going to talk about preventing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Most skin cancers are caused by too much exposure to ultraviolet radiation (UV) rays.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best prevention is to cover up, wear a hat, use sunscreen, and wear sunglasses, or remember the slip, slop, slap method</a:t>
            </a:r>
            <a:r>
              <a:rPr lang="en-US" sz="1200" kern="1200" baseline="0">
                <a:solidFill>
                  <a:schemeClr val="tx1"/>
                </a:solidFill>
                <a:effectLst/>
                <a:latin typeface="+mn-lt"/>
                <a:ea typeface="+mn-ea"/>
                <a:cs typeface="+mn-cs"/>
              </a:rPr>
              <a:t> - </a:t>
            </a:r>
            <a:r>
              <a:rPr lang="en-US" sz="1200" kern="1200">
                <a:solidFill>
                  <a:schemeClr val="tx1"/>
                </a:solidFill>
                <a:effectLst/>
                <a:latin typeface="+mn-lt"/>
                <a:ea typeface="+mn-ea"/>
                <a:cs typeface="+mn-cs"/>
              </a:rPr>
              <a:t>Slip on a shirt, Slop on sunscreen (SPF of 15 or higher), and Slap on a 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Experts recommend products with an SPF of at least 15. The SPF number represents the level of protection against the harmful rays. A higher number means more protection. Using an SPF of 15 means you get the equivalent of 1 minute of UV rays for each 15 minutes you spend in the sun.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24</a:t>
            </a:fld>
            <a:endParaRPr lang="en-US"/>
          </a:p>
        </p:txBody>
      </p:sp>
    </p:spTree>
    <p:extLst>
      <p:ext uri="{BB962C8B-B14F-4D97-AF65-F5344CB8AC3E}">
        <p14:creationId xmlns:p14="http://schemas.microsoft.com/office/powerpoint/2010/main" val="849516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51345" indent="-288979">
              <a:defRPr sz="2400">
                <a:solidFill>
                  <a:schemeClr val="tx1"/>
                </a:solidFill>
                <a:latin typeface="Arial" charset="0"/>
                <a:ea typeface="MS PGothic" charset="0"/>
                <a:cs typeface="MS PGothic" charset="0"/>
              </a:defRPr>
            </a:lvl2pPr>
            <a:lvl3pPr marL="1155916" indent="-231183">
              <a:defRPr sz="2400">
                <a:solidFill>
                  <a:schemeClr val="tx1"/>
                </a:solidFill>
                <a:latin typeface="Arial" charset="0"/>
                <a:ea typeface="MS PGothic" charset="0"/>
                <a:cs typeface="MS PGothic" charset="0"/>
              </a:defRPr>
            </a:lvl3pPr>
            <a:lvl4pPr marL="1618282" indent="-231183">
              <a:defRPr sz="2400">
                <a:solidFill>
                  <a:schemeClr val="tx1"/>
                </a:solidFill>
                <a:latin typeface="Arial" charset="0"/>
                <a:ea typeface="MS PGothic" charset="0"/>
                <a:cs typeface="MS PGothic" charset="0"/>
              </a:defRPr>
            </a:lvl4pPr>
            <a:lvl5pPr marL="2080649" indent="-231183">
              <a:defRPr sz="2400">
                <a:solidFill>
                  <a:schemeClr val="tx1"/>
                </a:solidFill>
                <a:latin typeface="Arial" charset="0"/>
                <a:ea typeface="MS PGothic" charset="0"/>
                <a:cs typeface="MS PGothic" charset="0"/>
              </a:defRPr>
            </a:lvl5pPr>
            <a:lvl6pPr marL="2543015" indent="-231183" eaLnBrk="0" fontAlgn="base" hangingPunct="0">
              <a:spcBef>
                <a:spcPct val="0"/>
              </a:spcBef>
              <a:spcAft>
                <a:spcPct val="0"/>
              </a:spcAft>
              <a:defRPr sz="2400">
                <a:solidFill>
                  <a:schemeClr val="tx1"/>
                </a:solidFill>
                <a:latin typeface="Arial" charset="0"/>
                <a:ea typeface="MS PGothic" charset="0"/>
                <a:cs typeface="MS PGothic" charset="0"/>
              </a:defRPr>
            </a:lvl6pPr>
            <a:lvl7pPr marL="3005381" indent="-231183" eaLnBrk="0" fontAlgn="base" hangingPunct="0">
              <a:spcBef>
                <a:spcPct val="0"/>
              </a:spcBef>
              <a:spcAft>
                <a:spcPct val="0"/>
              </a:spcAft>
              <a:defRPr sz="2400">
                <a:solidFill>
                  <a:schemeClr val="tx1"/>
                </a:solidFill>
                <a:latin typeface="Arial" charset="0"/>
                <a:ea typeface="MS PGothic" charset="0"/>
                <a:cs typeface="MS PGothic" charset="0"/>
              </a:defRPr>
            </a:lvl7pPr>
            <a:lvl8pPr marL="3467748" indent="-231183" eaLnBrk="0" fontAlgn="base" hangingPunct="0">
              <a:spcBef>
                <a:spcPct val="0"/>
              </a:spcBef>
              <a:spcAft>
                <a:spcPct val="0"/>
              </a:spcAft>
              <a:defRPr sz="2400">
                <a:solidFill>
                  <a:schemeClr val="tx1"/>
                </a:solidFill>
                <a:latin typeface="Arial" charset="0"/>
                <a:ea typeface="MS PGothic" charset="0"/>
                <a:cs typeface="MS PGothic" charset="0"/>
              </a:defRPr>
            </a:lvl8pPr>
            <a:lvl9pPr marL="3930114" indent="-231183"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67B95AC-93FD-7E4E-940F-01E081989184}" type="slidenum">
              <a:rPr lang="en-US" sz="1200">
                <a:solidFill>
                  <a:srgbClr val="000000"/>
                </a:solidFill>
              </a:rPr>
              <a:pPr/>
              <a:t>25</a:t>
            </a:fld>
            <a:endParaRPr lang="en-US" sz="1200">
              <a:solidFill>
                <a:srgbClr val="000000"/>
              </a:solidFill>
            </a:endParaRPr>
          </a:p>
        </p:txBody>
      </p:sp>
    </p:spTree>
    <p:extLst>
      <p:ext uri="{BB962C8B-B14F-4D97-AF65-F5344CB8AC3E}">
        <p14:creationId xmlns:p14="http://schemas.microsoft.com/office/powerpoint/2010/main" val="3982991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During treatment, you may hear your cancer treatment team use these words.</a:t>
            </a:r>
          </a:p>
        </p:txBody>
      </p:sp>
      <p:sp>
        <p:nvSpPr>
          <p:cNvPr id="4" name="Slide Number Placeholder 3"/>
          <p:cNvSpPr>
            <a:spLocks noGrp="1"/>
          </p:cNvSpPr>
          <p:nvPr>
            <p:ph type="sldNum" sz="quarter" idx="10"/>
          </p:nvPr>
        </p:nvSpPr>
        <p:spPr/>
        <p:txBody>
          <a:bodyPr/>
          <a:lstStyle/>
          <a:p>
            <a:fld id="{5D303F0C-CF09-493A-9324-906814C90A64}" type="slidenum">
              <a:rPr lang="en-US" smtClean="0"/>
              <a:t>27</a:t>
            </a:fld>
            <a:endParaRPr lang="en-US"/>
          </a:p>
        </p:txBody>
      </p:sp>
    </p:spTree>
    <p:extLst>
      <p:ext uri="{BB962C8B-B14F-4D97-AF65-F5344CB8AC3E}">
        <p14:creationId xmlns:p14="http://schemas.microsoft.com/office/powerpoint/2010/main" val="2692307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303F0C-CF09-493A-9324-906814C90A64}" type="slidenum">
              <a:rPr lang="en-US" smtClean="0"/>
              <a:t>29</a:t>
            </a:fld>
            <a:endParaRPr lang="en-US"/>
          </a:p>
        </p:txBody>
      </p:sp>
    </p:spTree>
    <p:extLst>
      <p:ext uri="{BB962C8B-B14F-4D97-AF65-F5344CB8AC3E}">
        <p14:creationId xmlns:p14="http://schemas.microsoft.com/office/powerpoint/2010/main" val="2261741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lot to learn about cancer and treatment but being able to talk with health-care providers about concerns, may help you feel more comfortable. Here are some ways to help you remember everything your doctor tells you.</a:t>
            </a: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30</a:t>
            </a:fld>
            <a:endParaRPr lang="en-US"/>
          </a:p>
        </p:txBody>
      </p:sp>
    </p:spTree>
    <p:extLst>
      <p:ext uri="{BB962C8B-B14F-4D97-AF65-F5344CB8AC3E}">
        <p14:creationId xmlns:p14="http://schemas.microsoft.com/office/powerpoint/2010/main" val="1001317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Do not be embarrassed or afraid about asking questions. Good communication is the key in cancer treatment. All of these questions may not apply to you, but asking the ones that do may be helpful. </a:t>
            </a:r>
          </a:p>
          <a:p>
            <a:r>
              <a:rPr lang="en-US" sz="1200" kern="1200">
                <a:solidFill>
                  <a:schemeClr val="tx1"/>
                </a:solidFill>
                <a:effectLst/>
                <a:latin typeface="+mn-lt"/>
                <a:ea typeface="+mn-ea"/>
                <a:cs typeface="+mn-cs"/>
              </a:rPr>
              <a:t>Here are some good questions to ask </a:t>
            </a:r>
            <a:r>
              <a:rPr lang="en-US" sz="1200" b="1" u="sng" kern="1200">
                <a:solidFill>
                  <a:schemeClr val="tx1"/>
                </a:solidFill>
                <a:effectLst/>
                <a:latin typeface="+mn-lt"/>
                <a:ea typeface="+mn-ea"/>
                <a:cs typeface="+mn-cs"/>
              </a:rPr>
              <a:t>when told you have cancer:</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31</a:t>
            </a:fld>
            <a:endParaRPr lang="en-US"/>
          </a:p>
        </p:txBody>
      </p:sp>
    </p:spTree>
    <p:extLst>
      <p:ext uri="{BB962C8B-B14F-4D97-AF65-F5344CB8AC3E}">
        <p14:creationId xmlns:p14="http://schemas.microsoft.com/office/powerpoint/2010/main" val="37637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33</a:t>
            </a:fld>
            <a:endParaRPr lang="en-US"/>
          </a:p>
        </p:txBody>
      </p:sp>
    </p:spTree>
    <p:extLst>
      <p:ext uri="{BB962C8B-B14F-4D97-AF65-F5344CB8AC3E}">
        <p14:creationId xmlns:p14="http://schemas.microsoft.com/office/powerpoint/2010/main" val="1319546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34</a:t>
            </a:fld>
            <a:endParaRPr lang="en-US"/>
          </a:p>
        </p:txBody>
      </p:sp>
    </p:spTree>
    <p:extLst>
      <p:ext uri="{BB962C8B-B14F-4D97-AF65-F5344CB8AC3E}">
        <p14:creationId xmlns:p14="http://schemas.microsoft.com/office/powerpoint/2010/main" val="4272733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35</a:t>
            </a:fld>
            <a:endParaRPr lang="en-US"/>
          </a:p>
        </p:txBody>
      </p:sp>
    </p:spTree>
    <p:extLst>
      <p:ext uri="{BB962C8B-B14F-4D97-AF65-F5344CB8AC3E}">
        <p14:creationId xmlns:p14="http://schemas.microsoft.com/office/powerpoint/2010/main" val="161240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the United States, cancer is the second leading cause of death each year. Kentucky faces the highest cancer occurrence and death rates in the United States. Fortunately, through prevention and treatments, those numbers can be reduced. According to the American Cancer Society, Kentucky will have had an estimated 26,400 new cancer cases in 2019,</a:t>
            </a:r>
            <a:r>
              <a:rPr lang="en-US" sz="1200" kern="1200" baseline="0">
                <a:solidFill>
                  <a:schemeClr val="tx1"/>
                </a:solidFill>
                <a:effectLst/>
                <a:latin typeface="+mn-lt"/>
                <a:ea typeface="+mn-ea"/>
                <a:cs typeface="+mn-cs"/>
              </a:rPr>
              <a:t> l</a:t>
            </a:r>
            <a:r>
              <a:rPr lang="en-US" sz="1200" kern="1200">
                <a:solidFill>
                  <a:schemeClr val="tx1"/>
                </a:solidFill>
                <a:effectLst/>
                <a:latin typeface="+mn-lt"/>
                <a:ea typeface="+mn-ea"/>
                <a:cs typeface="+mn-cs"/>
              </a:rPr>
              <a:t>eading to an estimated 10,580 deaths from cancer in Kentucky during the year of 2019.</a:t>
            </a:r>
          </a:p>
          <a:p>
            <a:endParaRPr lang="en-US"/>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4</a:t>
            </a:fld>
            <a:endParaRPr lang="en-US"/>
          </a:p>
        </p:txBody>
      </p:sp>
    </p:spTree>
    <p:extLst>
      <p:ext uri="{BB962C8B-B14F-4D97-AF65-F5344CB8AC3E}">
        <p14:creationId xmlns:p14="http://schemas.microsoft.com/office/powerpoint/2010/main" val="1403402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51345" indent="-288979">
              <a:defRPr sz="2400">
                <a:solidFill>
                  <a:schemeClr val="tx1"/>
                </a:solidFill>
                <a:latin typeface="Arial" charset="0"/>
                <a:ea typeface="MS PGothic" charset="0"/>
                <a:cs typeface="MS PGothic" charset="0"/>
              </a:defRPr>
            </a:lvl2pPr>
            <a:lvl3pPr marL="1155916" indent="-231183">
              <a:defRPr sz="2400">
                <a:solidFill>
                  <a:schemeClr val="tx1"/>
                </a:solidFill>
                <a:latin typeface="Arial" charset="0"/>
                <a:ea typeface="MS PGothic" charset="0"/>
                <a:cs typeface="MS PGothic" charset="0"/>
              </a:defRPr>
            </a:lvl3pPr>
            <a:lvl4pPr marL="1618282" indent="-231183">
              <a:defRPr sz="2400">
                <a:solidFill>
                  <a:schemeClr val="tx1"/>
                </a:solidFill>
                <a:latin typeface="Arial" charset="0"/>
                <a:ea typeface="MS PGothic" charset="0"/>
                <a:cs typeface="MS PGothic" charset="0"/>
              </a:defRPr>
            </a:lvl4pPr>
            <a:lvl5pPr marL="2080649" indent="-231183">
              <a:defRPr sz="2400">
                <a:solidFill>
                  <a:schemeClr val="tx1"/>
                </a:solidFill>
                <a:latin typeface="Arial" charset="0"/>
                <a:ea typeface="MS PGothic" charset="0"/>
                <a:cs typeface="MS PGothic" charset="0"/>
              </a:defRPr>
            </a:lvl5pPr>
            <a:lvl6pPr marL="2543015" indent="-231183" eaLnBrk="0" fontAlgn="base" hangingPunct="0">
              <a:spcBef>
                <a:spcPct val="0"/>
              </a:spcBef>
              <a:spcAft>
                <a:spcPct val="0"/>
              </a:spcAft>
              <a:defRPr sz="2400">
                <a:solidFill>
                  <a:schemeClr val="tx1"/>
                </a:solidFill>
                <a:latin typeface="Arial" charset="0"/>
                <a:ea typeface="MS PGothic" charset="0"/>
                <a:cs typeface="MS PGothic" charset="0"/>
              </a:defRPr>
            </a:lvl6pPr>
            <a:lvl7pPr marL="3005381" indent="-231183" eaLnBrk="0" fontAlgn="base" hangingPunct="0">
              <a:spcBef>
                <a:spcPct val="0"/>
              </a:spcBef>
              <a:spcAft>
                <a:spcPct val="0"/>
              </a:spcAft>
              <a:defRPr sz="2400">
                <a:solidFill>
                  <a:schemeClr val="tx1"/>
                </a:solidFill>
                <a:latin typeface="Arial" charset="0"/>
                <a:ea typeface="MS PGothic" charset="0"/>
                <a:cs typeface="MS PGothic" charset="0"/>
              </a:defRPr>
            </a:lvl7pPr>
            <a:lvl8pPr marL="3467748" indent="-231183" eaLnBrk="0" fontAlgn="base" hangingPunct="0">
              <a:spcBef>
                <a:spcPct val="0"/>
              </a:spcBef>
              <a:spcAft>
                <a:spcPct val="0"/>
              </a:spcAft>
              <a:defRPr sz="2400">
                <a:solidFill>
                  <a:schemeClr val="tx1"/>
                </a:solidFill>
                <a:latin typeface="Arial" charset="0"/>
                <a:ea typeface="MS PGothic" charset="0"/>
                <a:cs typeface="MS PGothic" charset="0"/>
              </a:defRPr>
            </a:lvl8pPr>
            <a:lvl9pPr marL="3930114" indent="-231183"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67B95AC-93FD-7E4E-940F-01E081989184}" type="slidenum">
              <a:rPr lang="en-US" sz="1200">
                <a:solidFill>
                  <a:srgbClr val="000000"/>
                </a:solidFill>
              </a:rPr>
              <a:pPr/>
              <a:t>36</a:t>
            </a:fld>
            <a:endParaRPr lang="en-US" sz="1200">
              <a:solidFill>
                <a:srgbClr val="000000"/>
              </a:solidFill>
            </a:endParaRPr>
          </a:p>
        </p:txBody>
      </p:sp>
    </p:spTree>
    <p:extLst>
      <p:ext uri="{BB962C8B-B14F-4D97-AF65-F5344CB8AC3E}">
        <p14:creationId xmlns:p14="http://schemas.microsoft.com/office/powerpoint/2010/main" val="44061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Ask class to shout out different types of cancer. </a:t>
            </a:r>
          </a:p>
        </p:txBody>
      </p:sp>
      <p:sp>
        <p:nvSpPr>
          <p:cNvPr id="4" name="Slide Number Placeholder 3"/>
          <p:cNvSpPr>
            <a:spLocks noGrp="1"/>
          </p:cNvSpPr>
          <p:nvPr>
            <p:ph type="sldNum" sz="quarter" idx="10"/>
          </p:nvPr>
        </p:nvSpPr>
        <p:spPr/>
        <p:txBody>
          <a:bodyPr/>
          <a:lstStyle/>
          <a:p>
            <a:fld id="{9BDB06E4-D905-4871-A3E2-B23DB836BBF1}" type="slidenum">
              <a:rPr lang="en-CA" smtClean="0"/>
              <a:pPr/>
              <a:t>5</a:t>
            </a:fld>
            <a:endParaRPr lang="en-CA"/>
          </a:p>
        </p:txBody>
      </p:sp>
    </p:spTree>
    <p:extLst>
      <p:ext uri="{BB962C8B-B14F-4D97-AF65-F5344CB8AC3E}">
        <p14:creationId xmlns:p14="http://schemas.microsoft.com/office/powerpoint/2010/main" val="65471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fld id="{9BDB06E4-D905-4871-A3E2-B23DB836BBF1}" type="slidenum">
              <a:rPr lang="en-CA" smtClean="0"/>
              <a:pPr/>
              <a:t>6</a:t>
            </a:fld>
            <a:endParaRPr lang="en-CA"/>
          </a:p>
        </p:txBody>
      </p:sp>
    </p:spTree>
    <p:extLst>
      <p:ext uri="{BB962C8B-B14F-4D97-AF65-F5344CB8AC3E}">
        <p14:creationId xmlns:p14="http://schemas.microsoft.com/office/powerpoint/2010/main" val="122994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Cancer is a disease of cells. Each different type of cell (skin, lung, etc.) gives rise to a different type of cancer.</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Different types of cancer can have different causes and are treated in different ways. We are still better at treating some types of cancer than others, but we are making progress. Early detection increases the chances of survival.</a:t>
            </a:r>
          </a:p>
        </p:txBody>
      </p:sp>
      <p:sp>
        <p:nvSpPr>
          <p:cNvPr id="4" name="Slide Number Placeholder 3"/>
          <p:cNvSpPr>
            <a:spLocks noGrp="1"/>
          </p:cNvSpPr>
          <p:nvPr>
            <p:ph type="sldNum" sz="quarter" idx="10"/>
          </p:nvPr>
        </p:nvSpPr>
        <p:spPr/>
        <p:txBody>
          <a:bodyPr/>
          <a:lstStyle/>
          <a:p>
            <a:fld id="{9BDB06E4-D905-4871-A3E2-B23DB836BBF1}" type="slidenum">
              <a:rPr lang="en-CA" smtClean="0"/>
              <a:pPr/>
              <a:t>7</a:t>
            </a:fld>
            <a:endParaRPr lang="en-CA"/>
          </a:p>
        </p:txBody>
      </p:sp>
    </p:spTree>
    <p:extLst>
      <p:ext uri="{BB962C8B-B14F-4D97-AF65-F5344CB8AC3E}">
        <p14:creationId xmlns:p14="http://schemas.microsoft.com/office/powerpoint/2010/main" val="128019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Cancer is a word used to refer to several different, but related diseases. Usually cancer is named by what organ it affects first. For example, if cancer is found first in the lungs, it is called lung cancer.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These are the most common cancers. These</a:t>
            </a:r>
            <a:r>
              <a:rPr lang="en-US" altLang="en-US" baseline="0"/>
              <a:t> </a:t>
            </a:r>
            <a:r>
              <a:rPr lang="en-US" altLang="en-US"/>
              <a:t>cancers’ incidence</a:t>
            </a:r>
            <a:r>
              <a:rPr lang="en-US" altLang="en-US" baseline="0"/>
              <a:t> and mortality rates</a:t>
            </a:r>
            <a:r>
              <a:rPr lang="en-US" altLang="en-US"/>
              <a:t> can be reduced through behavior change and early detection screening.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Based on the North American Association of Central Cancer Registries (NAACCR), the top cancers in Kentucky during 2011-2015 were: </a:t>
            </a:r>
          </a:p>
          <a:p>
            <a:pPr lvl="0"/>
            <a:r>
              <a:rPr lang="en-US" sz="1200" kern="1200">
                <a:solidFill>
                  <a:schemeClr val="tx1"/>
                </a:solidFill>
                <a:effectLst/>
                <a:latin typeface="+mn-lt"/>
                <a:ea typeface="+mn-ea"/>
                <a:cs typeface="+mn-cs"/>
              </a:rPr>
              <a:t>Breast (female)</a:t>
            </a:r>
          </a:p>
          <a:p>
            <a:pPr lvl="0"/>
            <a:r>
              <a:rPr lang="en-US" sz="1200" kern="1200">
                <a:solidFill>
                  <a:schemeClr val="tx1"/>
                </a:solidFill>
                <a:effectLst/>
                <a:latin typeface="+mn-lt"/>
                <a:ea typeface="+mn-ea"/>
                <a:cs typeface="+mn-cs"/>
              </a:rPr>
              <a:t>Prostate </a:t>
            </a:r>
          </a:p>
          <a:p>
            <a:pPr lvl="0"/>
            <a:r>
              <a:rPr lang="en-US" sz="1200" kern="1200">
                <a:solidFill>
                  <a:schemeClr val="tx1"/>
                </a:solidFill>
                <a:effectLst/>
                <a:latin typeface="+mn-lt"/>
                <a:ea typeface="+mn-ea"/>
                <a:cs typeface="+mn-cs"/>
              </a:rPr>
              <a:t>Lung and bronchus </a:t>
            </a:r>
          </a:p>
          <a:p>
            <a:pPr lvl="0"/>
            <a:r>
              <a:rPr lang="en-US" sz="1200" kern="1200">
                <a:solidFill>
                  <a:schemeClr val="tx1"/>
                </a:solidFill>
                <a:effectLst/>
                <a:latin typeface="+mn-lt"/>
                <a:ea typeface="+mn-ea"/>
                <a:cs typeface="+mn-cs"/>
              </a:rPr>
              <a:t>Colorectum</a:t>
            </a:r>
          </a:p>
          <a:p>
            <a:pPr lvl="0"/>
            <a:r>
              <a:rPr lang="en-US" sz="1200" kern="1200">
                <a:solidFill>
                  <a:schemeClr val="tx1"/>
                </a:solidFill>
                <a:effectLst/>
                <a:latin typeface="+mn-lt"/>
                <a:ea typeface="+mn-ea"/>
                <a:cs typeface="+mn-cs"/>
              </a:rPr>
              <a:t>Uterine corpus </a:t>
            </a:r>
          </a:p>
          <a:p>
            <a:pPr lvl="0"/>
            <a:r>
              <a:rPr lang="en-US" sz="1200" kern="1200">
                <a:solidFill>
                  <a:schemeClr val="tx1"/>
                </a:solidFill>
                <a:effectLst/>
                <a:latin typeface="+mn-lt"/>
                <a:ea typeface="+mn-ea"/>
                <a:cs typeface="+mn-cs"/>
              </a:rPr>
              <a:t>Melanoma of the skin</a:t>
            </a:r>
          </a:p>
          <a:p>
            <a:endParaRPr lang="en-US"/>
          </a:p>
        </p:txBody>
      </p:sp>
      <p:sp>
        <p:nvSpPr>
          <p:cNvPr id="4" name="Slide Number Placeholder 3"/>
          <p:cNvSpPr>
            <a:spLocks noGrp="1"/>
          </p:cNvSpPr>
          <p:nvPr>
            <p:ph type="sldNum" sz="quarter" idx="10"/>
          </p:nvPr>
        </p:nvSpPr>
        <p:spPr/>
        <p:txBody>
          <a:bodyPr/>
          <a:lstStyle/>
          <a:p>
            <a:fld id="{5D303F0C-CF09-493A-9324-906814C90A64}" type="slidenum">
              <a:rPr lang="en-US" smtClean="0"/>
              <a:t>8</a:t>
            </a:fld>
            <a:endParaRPr lang="en-US"/>
          </a:p>
        </p:txBody>
      </p:sp>
    </p:spTree>
    <p:extLst>
      <p:ext uri="{BB962C8B-B14F-4D97-AF65-F5344CB8AC3E}">
        <p14:creationId xmlns:p14="http://schemas.microsoft.com/office/powerpoint/2010/main" val="242459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499" eaLnBrk="0" hangingPunct="0">
              <a:defRPr sz="1200">
                <a:solidFill>
                  <a:schemeClr val="tx1"/>
                </a:solidFill>
                <a:latin typeface="Verdana" charset="0"/>
                <a:ea typeface="ＭＳ Ｐゴシック" charset="0"/>
                <a:cs typeface="ＭＳ Ｐゴシック" charset="0"/>
                <a:sym typeface="Wingdings 3" charset="0"/>
              </a:defRPr>
            </a:lvl1pPr>
            <a:lvl2pPr marL="744581" indent="-286377" defTabSz="935499" eaLnBrk="0" hangingPunct="0">
              <a:defRPr sz="1200">
                <a:solidFill>
                  <a:schemeClr val="tx1"/>
                </a:solidFill>
                <a:latin typeface="Verdana" charset="0"/>
                <a:ea typeface="ＭＳ Ｐゴシック" charset="0"/>
                <a:sym typeface="Wingdings 3" charset="0"/>
              </a:defRPr>
            </a:lvl2pPr>
            <a:lvl3pPr marL="1145508" indent="-229102" defTabSz="935499" eaLnBrk="0" hangingPunct="0">
              <a:defRPr sz="1200">
                <a:solidFill>
                  <a:schemeClr val="tx1"/>
                </a:solidFill>
                <a:latin typeface="Verdana" charset="0"/>
                <a:ea typeface="ＭＳ Ｐゴシック" charset="0"/>
                <a:sym typeface="Wingdings 3" charset="0"/>
              </a:defRPr>
            </a:lvl3pPr>
            <a:lvl4pPr marL="1603711" indent="-229102" defTabSz="935499" eaLnBrk="0" hangingPunct="0">
              <a:defRPr sz="1200">
                <a:solidFill>
                  <a:schemeClr val="tx1"/>
                </a:solidFill>
                <a:latin typeface="Verdana" charset="0"/>
                <a:ea typeface="ＭＳ Ｐゴシック" charset="0"/>
                <a:sym typeface="Wingdings 3" charset="0"/>
              </a:defRPr>
            </a:lvl4pPr>
            <a:lvl5pPr marL="2061915" indent="-229102" defTabSz="935499" eaLnBrk="0" hangingPunct="0">
              <a:defRPr sz="1200">
                <a:solidFill>
                  <a:schemeClr val="tx1"/>
                </a:solidFill>
                <a:latin typeface="Verdana" charset="0"/>
                <a:ea typeface="ＭＳ Ｐゴシック" charset="0"/>
                <a:sym typeface="Wingdings 3" charset="0"/>
              </a:defRPr>
            </a:lvl5pPr>
            <a:lvl6pPr marL="2520118" indent="-229102" defTabSz="935499"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8320" indent="-229102" defTabSz="935499"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36524" indent="-229102" defTabSz="935499"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94727" indent="-229102" defTabSz="935499"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fld id="{329BCED6-25E8-824B-8321-63AB73C4B8C7}" type="slidenum">
              <a:rPr lang="en-US" sz="1300">
                <a:latin typeface="Arial" charset="0"/>
              </a:rPr>
              <a:pPr eaLnBrk="1" hangingPunct="1"/>
              <a:t>9</a:t>
            </a:fld>
            <a:endParaRPr lang="en-US" sz="1300">
              <a:latin typeface="Arial" charset="0"/>
            </a:endParaRPr>
          </a:p>
        </p:txBody>
      </p:sp>
    </p:spTree>
    <p:extLst>
      <p:ext uri="{BB962C8B-B14F-4D97-AF65-F5344CB8AC3E}">
        <p14:creationId xmlns:p14="http://schemas.microsoft.com/office/powerpoint/2010/main" val="324972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80F3C9-1B79-2547-8805-DC97E71D3BA6}" type="slidenum">
              <a:rPr lang="en-US" smtClean="0"/>
              <a:pPr/>
              <a:t>10</a:t>
            </a:fld>
            <a:endParaRPr lang="en-US"/>
          </a:p>
        </p:txBody>
      </p:sp>
    </p:spTree>
    <p:extLst>
      <p:ext uri="{BB962C8B-B14F-4D97-AF65-F5344CB8AC3E}">
        <p14:creationId xmlns:p14="http://schemas.microsoft.com/office/powerpoint/2010/main" val="1733930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29BF9A-050D-B64E-AA8F-F34727973B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3" name="Subtitle 2"/>
          <p:cNvSpPr>
            <a:spLocks noGrp="1"/>
          </p:cNvSpPr>
          <p:nvPr>
            <p:ph type="subTitle" idx="1"/>
          </p:nvPr>
        </p:nvSpPr>
        <p:spPr>
          <a:xfrm>
            <a:off x="1524000" y="4516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D29BE77-869E-9E40-AA6A-B7C09ECACD7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0164" t="34375" r="20523" b="31459"/>
          <a:stretch/>
        </p:blipFill>
        <p:spPr>
          <a:xfrm>
            <a:off x="3924300" y="1414462"/>
            <a:ext cx="4343400" cy="3237807"/>
          </a:xfrm>
          <a:prstGeom prst="rect">
            <a:avLst/>
          </a:prstGeom>
        </p:spPr>
      </p:pic>
      <p:pic>
        <p:nvPicPr>
          <p:cNvPr id="14" name="Picture 13">
            <a:extLst>
              <a:ext uri="{FF2B5EF4-FFF2-40B4-BE49-F238E27FC236}">
                <a16:creationId xmlns:a16="http://schemas.microsoft.com/office/drawing/2014/main" id="{01375332-4A7E-254B-AD05-4DE38351BB8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967883" y="-44451"/>
            <a:ext cx="3224117" cy="1458913"/>
          </a:xfrm>
          <a:prstGeom prst="rect">
            <a:avLst/>
          </a:prstGeom>
        </p:spPr>
      </p:pic>
    </p:spTree>
    <p:extLst>
      <p:ext uri="{BB962C8B-B14F-4D97-AF65-F5344CB8AC3E}">
        <p14:creationId xmlns:p14="http://schemas.microsoft.com/office/powerpoint/2010/main" val="3327560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0EC50-3F59-4060-BD79-E328335492F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179320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0EC50-3F59-4060-BD79-E328335492F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408755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D14A6-BC2E-9C40-B037-7600885E06A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0EC50-3F59-4060-BD79-E328335492F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345089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325F4-E0A9-E94E-8533-3993122EFD5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A0EC50-3F59-4060-BD79-E328335492F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50909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AE794-6CC7-6B45-B6A7-4ECD7D4D2F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A0EC50-3F59-4060-BD79-E328335492F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22368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6B7D7D-FE84-9A48-B63D-C5BD9557C07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A0EC50-3F59-4060-BD79-E328335492FF}"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351490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7ECC4E-2B40-0C4C-B6A6-344D21B0B9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A0EC50-3F59-4060-BD79-E328335492FF}"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2633909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0EC50-3F59-4060-BD79-E328335492FF}"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42424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A0EC50-3F59-4060-BD79-E328335492F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88712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A0EC50-3F59-4060-BD79-E328335492F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E5B80-8529-49EE-9F45-0DF0A7CF2C27}" type="slidenum">
              <a:rPr lang="en-US" smtClean="0"/>
              <a:t>‹#›</a:t>
            </a:fld>
            <a:endParaRPr lang="en-US"/>
          </a:p>
        </p:txBody>
      </p:sp>
    </p:spTree>
    <p:extLst>
      <p:ext uri="{BB962C8B-B14F-4D97-AF65-F5344CB8AC3E}">
        <p14:creationId xmlns:p14="http://schemas.microsoft.com/office/powerpoint/2010/main" val="72312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0EC50-3F59-4060-BD79-E328335492FF}" type="datetimeFigureOut">
              <a:rPr lang="en-US" smtClean="0"/>
              <a:t>10/22/2021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E5B80-8529-49EE-9F45-0DF0A7CF2C27}" type="slidenum">
              <a:rPr lang="en-US" smtClean="0"/>
              <a:t>‹#›</a:t>
            </a:fld>
            <a:endParaRPr lang="en-US"/>
          </a:p>
        </p:txBody>
      </p:sp>
    </p:spTree>
    <p:extLst>
      <p:ext uri="{BB962C8B-B14F-4D97-AF65-F5344CB8AC3E}">
        <p14:creationId xmlns:p14="http://schemas.microsoft.com/office/powerpoint/2010/main" val="412770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onlinelibrary.wiley.com/doi/10.3322/caac.21332/full#caac21332-fig-00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4022726"/>
            <a:ext cx="9144000" cy="1936750"/>
          </a:xfrm>
        </p:spPr>
        <p:txBody>
          <a:bodyPr>
            <a:normAutofit/>
          </a:bodyPr>
          <a:lstStyle/>
          <a:p>
            <a:pPr algn="ctr"/>
            <a:r>
              <a:rPr lang="en-US" sz="2800" b="1">
                <a:solidFill>
                  <a:srgbClr val="0A4A8E"/>
                </a:solidFill>
                <a:latin typeface="Avenir Next LT Pro"/>
              </a:rPr>
              <a:t>Understanding the Basics of Cancer</a:t>
            </a:r>
            <a:endParaRPr lang="en-US" sz="2800" b="1">
              <a:solidFill>
                <a:srgbClr val="0A4A8E"/>
              </a:solidFill>
              <a:latin typeface="Avenir Next LT Pro" panose="020B0504020202020204" pitchFamily="34" charset="77"/>
            </a:endParaRPr>
          </a:p>
        </p:txBody>
      </p:sp>
      <p:sp>
        <p:nvSpPr>
          <p:cNvPr id="3" name="Subtitle 2"/>
          <p:cNvSpPr>
            <a:spLocks noGrp="1"/>
          </p:cNvSpPr>
          <p:nvPr>
            <p:ph type="subTitle" idx="1"/>
          </p:nvPr>
        </p:nvSpPr>
        <p:spPr>
          <a:xfrm>
            <a:off x="1524000" y="5575477"/>
            <a:ext cx="9144000" cy="1003931"/>
          </a:xfrm>
        </p:spPr>
        <p:txBody>
          <a:bodyPr vert="horz" lIns="91440" tIns="45720" rIns="91440" bIns="45720" rtlCol="0" anchor="t">
            <a:normAutofit/>
          </a:bodyPr>
          <a:lstStyle/>
          <a:p>
            <a:r>
              <a:rPr lang="en-US">
                <a:latin typeface="AvenirNext LT Pro"/>
              </a:rPr>
              <a:t>AGENT NAME</a:t>
            </a:r>
            <a:endParaRPr lang="en-US"/>
          </a:p>
          <a:p>
            <a:r>
              <a:rPr lang="en-US">
                <a:latin typeface="AvenirNext LT Pro"/>
              </a:rPr>
              <a:t>DATE</a:t>
            </a:r>
            <a:endParaRPr lang="en-US">
              <a:latin typeface="AvenirNext LT Pro" panose="020B0504020202020204" pitchFamily="34" charset="77"/>
            </a:endParaRPr>
          </a:p>
        </p:txBody>
      </p:sp>
    </p:spTree>
    <p:extLst>
      <p:ext uri="{BB962C8B-B14F-4D97-AF65-F5344CB8AC3E}">
        <p14:creationId xmlns:p14="http://schemas.microsoft.com/office/powerpoint/2010/main" val="80242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24000" y="2750728"/>
            <a:ext cx="8950900" cy="3828057"/>
          </a:xfrm>
          <a:prstGeom prst="rect">
            <a:avLst/>
          </a:prstGeom>
        </p:spPr>
      </p:pic>
      <p:sp>
        <p:nvSpPr>
          <p:cNvPr id="2" name="Title 1"/>
          <p:cNvSpPr>
            <a:spLocks noGrp="1"/>
          </p:cNvSpPr>
          <p:nvPr>
            <p:ph type="title"/>
          </p:nvPr>
        </p:nvSpPr>
        <p:spPr>
          <a:xfrm>
            <a:off x="677356" y="325903"/>
            <a:ext cx="10644187" cy="833180"/>
          </a:xfrm>
        </p:spPr>
        <p:txBody>
          <a:bodyPr>
            <a:normAutofit/>
          </a:bodyPr>
          <a:lstStyle/>
          <a:p>
            <a:r>
              <a:rPr lang="en-US" b="1">
                <a:solidFill>
                  <a:srgbClr val="0A4A8E"/>
                </a:solidFill>
                <a:latin typeface="Avenir Next LT Pro" panose="020B0504020202020204" pitchFamily="34" charset="77"/>
              </a:rPr>
              <a:t>CANCER INCIDENCE AND MORTALITY</a:t>
            </a:r>
          </a:p>
        </p:txBody>
      </p:sp>
      <p:sp>
        <p:nvSpPr>
          <p:cNvPr id="3" name="Content Placeholder 2"/>
          <p:cNvSpPr>
            <a:spLocks noGrp="1"/>
          </p:cNvSpPr>
          <p:nvPr>
            <p:ph idx="1"/>
          </p:nvPr>
        </p:nvSpPr>
        <p:spPr>
          <a:xfrm>
            <a:off x="1651000" y="1161676"/>
            <a:ext cx="8566473" cy="4831853"/>
          </a:xfrm>
        </p:spPr>
        <p:txBody>
          <a:bodyPr>
            <a:noAutofit/>
          </a:bodyPr>
          <a:lstStyle/>
          <a:p>
            <a:pPr>
              <a:spcBef>
                <a:spcPts val="0"/>
              </a:spcBef>
            </a:pPr>
            <a:r>
              <a:rPr lang="en-US" sz="2000">
                <a:latin typeface="AvenirNext LT Pro" panose="020B0504020202020204" pitchFamily="34" charset="77"/>
                <a:cs typeface="Franklin Gothic Medium"/>
              </a:rPr>
              <a:t>Cancer is the second leading cause of death in the U.S.</a:t>
            </a:r>
          </a:p>
          <a:p>
            <a:pPr>
              <a:spcBef>
                <a:spcPts val="0"/>
              </a:spcBef>
            </a:pPr>
            <a:r>
              <a:rPr lang="en-US" sz="2000">
                <a:latin typeface="AvenirNext LT Pro" panose="020B0504020202020204" pitchFamily="34" charset="77"/>
                <a:cs typeface="Franklin Gothic Medium"/>
              </a:rPr>
              <a:t>More than 1.7 million new cases of cancer are diagnosed each year.</a:t>
            </a:r>
          </a:p>
          <a:p>
            <a:pPr lvl="1">
              <a:spcBef>
                <a:spcPts val="0"/>
              </a:spcBef>
            </a:pPr>
            <a:r>
              <a:rPr lang="en-US" sz="1600">
                <a:latin typeface="AvenirNext LT Pro" panose="020B0504020202020204" pitchFamily="34" charset="77"/>
                <a:cs typeface="Franklin Gothic Medium"/>
              </a:rPr>
              <a:t>The number of new cases is expected to rise by about 70% over the next two decades</a:t>
            </a:r>
          </a:p>
          <a:p>
            <a:pPr>
              <a:spcBef>
                <a:spcPts val="0"/>
              </a:spcBef>
            </a:pPr>
            <a:r>
              <a:rPr lang="en-US" sz="2000">
                <a:latin typeface="AvenirNext LT Pro" panose="020B0504020202020204" pitchFamily="34" charset="77"/>
                <a:cs typeface="Franklin Gothic Medium"/>
              </a:rPr>
              <a:t>One in three women and one in two men will develop cancer during their lifetimes.</a:t>
            </a:r>
          </a:p>
          <a:p>
            <a:pPr marL="0" indent="0">
              <a:spcBef>
                <a:spcPts val="0"/>
              </a:spcBef>
              <a:buNone/>
            </a:pPr>
            <a:endParaRPr lang="en-US">
              <a:latin typeface="Franklin Gothic Medium"/>
              <a:cs typeface="Franklin Gothic Medium"/>
            </a:endParaRPr>
          </a:p>
        </p:txBody>
      </p:sp>
      <p:sp>
        <p:nvSpPr>
          <p:cNvPr id="8" name="Rectangle 7"/>
          <p:cNvSpPr/>
          <p:nvPr/>
        </p:nvSpPr>
        <p:spPr>
          <a:xfrm>
            <a:off x="2628900" y="3566169"/>
            <a:ext cx="2819400" cy="1051231"/>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769101" y="3577603"/>
            <a:ext cx="3779231" cy="1051231"/>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4"/>
          <p:cNvSpPr txBox="1">
            <a:spLocks noChangeArrowheads="1"/>
          </p:cNvSpPr>
          <p:nvPr/>
        </p:nvSpPr>
        <p:spPr bwMode="auto">
          <a:xfrm>
            <a:off x="6848251" y="6555583"/>
            <a:ext cx="6892925" cy="557212"/>
          </a:xfrm>
          <a:prstGeom prst="rect">
            <a:avLst/>
          </a:prstGeom>
          <a:noFill/>
          <a:ln w="9525">
            <a:noFill/>
            <a:round/>
            <a:headEnd/>
            <a:tailEnd/>
          </a:ln>
        </p:spPr>
        <p:txBody>
          <a:bodyPr lIns="90000" tIns="54702" rIns="90000" bIns="45000"/>
          <a:lstStyle/>
          <a:p>
            <a:pPr>
              <a:tabLst>
                <a:tab pos="723900" algn="l"/>
                <a:tab pos="1447800" algn="l"/>
                <a:tab pos="2171700" algn="l"/>
                <a:tab pos="2895600" algn="l"/>
                <a:tab pos="3619500" algn="l"/>
                <a:tab pos="4343400" algn="l"/>
                <a:tab pos="5067300" algn="l"/>
                <a:tab pos="5791200" algn="l"/>
                <a:tab pos="6515100" algn="l"/>
              </a:tabLst>
            </a:pPr>
            <a:r>
              <a:rPr lang="en-GB" sz="1100">
                <a:solidFill>
                  <a:srgbClr val="000000"/>
                </a:solidFill>
                <a:latin typeface="AvenirNext LT Pro" panose="020B0504020202020204" pitchFamily="34" charset="77"/>
              </a:rPr>
              <a:t>CA: A Cancer Journal for Clinicians. Volume 68, Issue 1, 2018. </a:t>
            </a:r>
            <a:endParaRPr lang="en-GB" sz="1100">
              <a:solidFill>
                <a:srgbClr val="000000"/>
              </a:solidFill>
              <a:latin typeface="AvenirNext LT Pro" panose="020B0504020202020204" pitchFamily="34" charset="77"/>
              <a:hlinkClick r:id="rId4"/>
            </a:endParaRPr>
          </a:p>
        </p:txBody>
      </p:sp>
    </p:spTree>
    <p:extLst>
      <p:ext uri="{BB962C8B-B14F-4D97-AF65-F5344CB8AC3E}">
        <p14:creationId xmlns:p14="http://schemas.microsoft.com/office/powerpoint/2010/main" val="181248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13"/>
          <p:cNvSpPr/>
          <p:nvPr/>
        </p:nvSpPr>
        <p:spPr>
          <a:xfrm flipH="1">
            <a:off x="3505200" y="3810000"/>
            <a:ext cx="2590800" cy="1905000"/>
          </a:xfrm>
          <a:prstGeom prst="wedgeRoundRectCallout">
            <a:avLst>
              <a:gd name="adj1" fmla="val -38592"/>
              <a:gd name="adj2" fmla="val 63081"/>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3" name="Rounded Rectangular Callout 12"/>
          <p:cNvSpPr/>
          <p:nvPr/>
        </p:nvSpPr>
        <p:spPr>
          <a:xfrm>
            <a:off x="1749942" y="4495800"/>
            <a:ext cx="2590800" cy="1905000"/>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91855" y1="81036" x2="95838" y2="96344"/>
                        <a14:foregroundMark x1="13793" y1="17365" x2="23662" y2="7235"/>
                        <a14:foregroundMark x1="28796" y1="5782" x2="38440" y2="8776"/>
                      </a14:backgroundRemoval>
                    </a14:imgEffect>
                  </a14:imgLayer>
                </a14:imgProps>
              </a:ext>
              <a:ext uri="{28A0092B-C50C-407E-A947-70E740481C1C}">
                <a14:useLocalDpi xmlns:a14="http://schemas.microsoft.com/office/drawing/2010/main"/>
              </a:ext>
            </a:extLst>
          </a:blip>
          <a:srcRect l="8947" t="4407"/>
          <a:stretch/>
        </p:blipFill>
        <p:spPr>
          <a:xfrm>
            <a:off x="2459665" y="1031358"/>
            <a:ext cx="9732335" cy="5841874"/>
          </a:xfrm>
          <a:prstGeom prst="rect">
            <a:avLst/>
          </a:prstGeom>
        </p:spPr>
      </p:pic>
      <p:sp>
        <p:nvSpPr>
          <p:cNvPr id="5" name="TextBox 4"/>
          <p:cNvSpPr txBox="1"/>
          <p:nvPr/>
        </p:nvSpPr>
        <p:spPr>
          <a:xfrm>
            <a:off x="2590800" y="1524000"/>
            <a:ext cx="3505200" cy="2308324"/>
          </a:xfrm>
          <a:prstGeom prst="rect">
            <a:avLst/>
          </a:prstGeom>
          <a:noFill/>
        </p:spPr>
        <p:txBody>
          <a:bodyPr wrap="square" rtlCol="0">
            <a:spAutoFit/>
          </a:bodyPr>
          <a:lstStyle/>
          <a:p>
            <a:pPr algn="ctr"/>
            <a:r>
              <a:rPr lang="en-GB" sz="4800" b="1">
                <a:solidFill>
                  <a:schemeClr val="accent3"/>
                </a:solidFill>
                <a:latin typeface="Calibri" panose="020F0502020204030204" pitchFamily="34" charset="0"/>
              </a:rPr>
              <a:t>WHAT CAUSES </a:t>
            </a:r>
            <a:r>
              <a:rPr lang="en-GB" sz="4800" b="1">
                <a:solidFill>
                  <a:schemeClr val="accent4"/>
                </a:solidFill>
                <a:latin typeface="Calibri" panose="020F0502020204030204" pitchFamily="34" charset="0"/>
              </a:rPr>
              <a:t>CANCER?</a:t>
            </a:r>
          </a:p>
        </p:txBody>
      </p:sp>
      <p:sp>
        <p:nvSpPr>
          <p:cNvPr id="12" name="Rounded Rectangular Callout 11"/>
          <p:cNvSpPr/>
          <p:nvPr/>
        </p:nvSpPr>
        <p:spPr>
          <a:xfrm flipH="1">
            <a:off x="7924800" y="152400"/>
            <a:ext cx="2590800" cy="1905000"/>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5" name="Rounded Rectangular Callout 14"/>
          <p:cNvSpPr/>
          <p:nvPr/>
        </p:nvSpPr>
        <p:spPr>
          <a:xfrm>
            <a:off x="6248400" y="609600"/>
            <a:ext cx="2590800" cy="1905000"/>
          </a:xfrm>
          <a:prstGeom prst="wedgeRoundRectCallout">
            <a:avLst>
              <a:gd name="adj1" fmla="val -38592"/>
              <a:gd name="adj2" fmla="val 63081"/>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7" name="Rounded Rectangular Callout 16"/>
          <p:cNvSpPr/>
          <p:nvPr/>
        </p:nvSpPr>
        <p:spPr>
          <a:xfrm>
            <a:off x="1928923" y="750481"/>
            <a:ext cx="976424" cy="733647"/>
          </a:xfrm>
          <a:prstGeom prst="wedgeRoundRectCallout">
            <a:avLst>
              <a:gd name="adj1" fmla="val -38592"/>
              <a:gd name="adj2" fmla="val 63081"/>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6" name="Rounded Rectangular Callout 15"/>
          <p:cNvSpPr/>
          <p:nvPr/>
        </p:nvSpPr>
        <p:spPr>
          <a:xfrm flipH="1">
            <a:off x="2464095" y="348216"/>
            <a:ext cx="976424" cy="733647"/>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1806211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7"/>
          <p:cNvSpPr>
            <a:spLocks noGrp="1"/>
          </p:cNvSpPr>
          <p:nvPr>
            <p:ph type="title"/>
          </p:nvPr>
        </p:nvSpPr>
        <p:spPr>
          <a:xfrm>
            <a:off x="940940" y="-54567"/>
            <a:ext cx="11251059" cy="1325563"/>
          </a:xfrm>
        </p:spPr>
        <p:txBody>
          <a:bodyPr/>
          <a:lstStyle/>
          <a:p>
            <a:r>
              <a:rPr lang="en-US" b="1">
                <a:solidFill>
                  <a:srgbClr val="0A4A8E"/>
                </a:solidFill>
                <a:latin typeface="Avenir Next LT Pro" panose="020B0504020202020204" pitchFamily="34" charset="77"/>
              </a:rPr>
              <a:t>APPALACHIAN KENTUCKY</a:t>
            </a:r>
          </a:p>
        </p:txBody>
      </p:sp>
      <p:grpSp>
        <p:nvGrpSpPr>
          <p:cNvPr id="15363" name="Group 8"/>
          <p:cNvGrpSpPr>
            <a:grpSpLocks/>
          </p:cNvGrpSpPr>
          <p:nvPr/>
        </p:nvGrpSpPr>
        <p:grpSpPr bwMode="auto">
          <a:xfrm>
            <a:off x="7914460" y="1254957"/>
            <a:ext cx="1933940" cy="584775"/>
            <a:chOff x="5775866" y="1852796"/>
            <a:chExt cx="1932373" cy="584044"/>
          </a:xfrm>
        </p:grpSpPr>
        <p:sp>
          <p:nvSpPr>
            <p:cNvPr id="7" name="Up Arrow 6"/>
            <p:cNvSpPr/>
            <p:nvPr/>
          </p:nvSpPr>
          <p:spPr>
            <a:xfrm>
              <a:off x="5775866" y="1874993"/>
              <a:ext cx="356898" cy="466141"/>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2000">
                <a:solidFill>
                  <a:prstClr val="white"/>
                </a:solidFill>
                <a:latin typeface="Franklin Gothic Book"/>
              </a:endParaRPr>
            </a:p>
          </p:txBody>
        </p:sp>
        <p:sp>
          <p:nvSpPr>
            <p:cNvPr id="15380" name="TextBox 7"/>
            <p:cNvSpPr txBox="1">
              <a:spLocks noChangeArrowheads="1"/>
            </p:cNvSpPr>
            <p:nvPr/>
          </p:nvSpPr>
          <p:spPr bwMode="auto">
            <a:xfrm>
              <a:off x="6139851" y="1852796"/>
              <a:ext cx="1568388" cy="584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sz="3200" b="1">
                  <a:solidFill>
                    <a:srgbClr val="000000"/>
                  </a:solidFill>
                  <a:latin typeface="Avenir Next LT Pro" panose="020B0504020202020204" pitchFamily="34" charset="77"/>
                  <a:cs typeface="Franklin Gothic Medium" charset="0"/>
                </a:rPr>
                <a:t>Cancer</a:t>
              </a:r>
            </a:p>
          </p:txBody>
        </p:sp>
      </p:grpSp>
      <p:grpSp>
        <p:nvGrpSpPr>
          <p:cNvPr id="15364" name="Group 5"/>
          <p:cNvGrpSpPr>
            <a:grpSpLocks/>
          </p:cNvGrpSpPr>
          <p:nvPr/>
        </p:nvGrpSpPr>
        <p:grpSpPr bwMode="auto">
          <a:xfrm>
            <a:off x="7914458" y="4073233"/>
            <a:ext cx="2999952" cy="1446550"/>
            <a:chOff x="5775871" y="2804288"/>
            <a:chExt cx="2998943" cy="1449135"/>
          </a:xfrm>
        </p:grpSpPr>
        <p:sp>
          <p:nvSpPr>
            <p:cNvPr id="15377" name="TextBox 10"/>
            <p:cNvSpPr txBox="1">
              <a:spLocks noChangeArrowheads="1"/>
            </p:cNvSpPr>
            <p:nvPr/>
          </p:nvSpPr>
          <p:spPr bwMode="auto">
            <a:xfrm>
              <a:off x="6124915" y="2804288"/>
              <a:ext cx="2649899" cy="1449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sz="3200" b="1">
                  <a:solidFill>
                    <a:srgbClr val="000000"/>
                  </a:solidFill>
                  <a:latin typeface="AvenirNext LT Pro" panose="020B0504020202020204" pitchFamily="34" charset="77"/>
                  <a:cs typeface="Franklin Gothic Medium" charset="0"/>
                </a:rPr>
                <a:t>Chronic</a:t>
              </a:r>
              <a:br>
                <a:rPr lang="en-US" sz="3200" b="1">
                  <a:solidFill>
                    <a:srgbClr val="000000"/>
                  </a:solidFill>
                  <a:latin typeface="AvenirNext LT Pro" panose="020B0504020202020204" pitchFamily="34" charset="77"/>
                  <a:cs typeface="Franklin Gothic Medium" charset="0"/>
                </a:rPr>
              </a:br>
              <a:r>
                <a:rPr lang="en-US" sz="3200" b="1">
                  <a:solidFill>
                    <a:srgbClr val="000000"/>
                  </a:solidFill>
                  <a:latin typeface="AvenirNext LT Pro" panose="020B0504020202020204" pitchFamily="34" charset="77"/>
                  <a:cs typeface="Franklin Gothic Medium" charset="0"/>
                </a:rPr>
                <a:t>Infection </a:t>
              </a:r>
              <a:br>
                <a:rPr lang="en-US" sz="3200" b="1">
                  <a:solidFill>
                    <a:srgbClr val="000000"/>
                  </a:solidFill>
                  <a:latin typeface="AvenirNext LT Pro" panose="020B0504020202020204" pitchFamily="34" charset="77"/>
                  <a:cs typeface="Franklin Gothic Medium" charset="0"/>
                </a:rPr>
              </a:br>
              <a:r>
                <a:rPr lang="en-US" sz="2400" b="1">
                  <a:solidFill>
                    <a:srgbClr val="000000"/>
                  </a:solidFill>
                  <a:latin typeface="AvenirNext LT Pro" panose="020B0504020202020204" pitchFamily="34" charset="77"/>
                  <a:cs typeface="Franklin Gothic Medium" charset="0"/>
                </a:rPr>
                <a:t>(HPV &amp; Hepatitis C)</a:t>
              </a:r>
            </a:p>
          </p:txBody>
        </p:sp>
        <p:sp>
          <p:nvSpPr>
            <p:cNvPr id="19" name="Up Arrow 18"/>
            <p:cNvSpPr/>
            <p:nvPr/>
          </p:nvSpPr>
          <p:spPr>
            <a:xfrm>
              <a:off x="5775871" y="3143858"/>
              <a:ext cx="357067" cy="458017"/>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2000">
                <a:solidFill>
                  <a:prstClr val="white"/>
                </a:solidFill>
                <a:latin typeface="Franklin Gothic Book"/>
              </a:endParaRPr>
            </a:p>
          </p:txBody>
        </p:sp>
      </p:grpSp>
      <p:grpSp>
        <p:nvGrpSpPr>
          <p:cNvPr id="15365" name="Group 4"/>
          <p:cNvGrpSpPr>
            <a:grpSpLocks/>
          </p:cNvGrpSpPr>
          <p:nvPr/>
        </p:nvGrpSpPr>
        <p:grpSpPr bwMode="auto">
          <a:xfrm>
            <a:off x="7914463" y="2272229"/>
            <a:ext cx="2318651" cy="584775"/>
            <a:chOff x="5775866" y="4348997"/>
            <a:chExt cx="2316832" cy="584044"/>
          </a:xfrm>
        </p:grpSpPr>
        <p:sp>
          <p:nvSpPr>
            <p:cNvPr id="15375" name="TextBox 14"/>
            <p:cNvSpPr txBox="1">
              <a:spLocks noChangeArrowheads="1"/>
            </p:cNvSpPr>
            <p:nvPr/>
          </p:nvSpPr>
          <p:spPr bwMode="auto">
            <a:xfrm>
              <a:off x="6139851" y="4348997"/>
              <a:ext cx="1952847" cy="584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sz="3200" b="1">
                  <a:solidFill>
                    <a:srgbClr val="000000"/>
                  </a:solidFill>
                  <a:latin typeface="Avenir Next LT Pro" panose="020B0504020202020204" pitchFamily="34" charset="77"/>
                  <a:cs typeface="Franklin Gothic Medium" charset="0"/>
                </a:rPr>
                <a:t>Smoking</a:t>
              </a:r>
            </a:p>
          </p:txBody>
        </p:sp>
        <p:sp>
          <p:nvSpPr>
            <p:cNvPr id="20" name="Up Arrow 19"/>
            <p:cNvSpPr/>
            <p:nvPr/>
          </p:nvSpPr>
          <p:spPr>
            <a:xfrm>
              <a:off x="5775866" y="4407662"/>
              <a:ext cx="356908" cy="459799"/>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2000">
                <a:solidFill>
                  <a:prstClr val="white"/>
                </a:solidFill>
                <a:latin typeface="Franklin Gothic Book"/>
              </a:endParaRPr>
            </a:p>
          </p:txBody>
        </p:sp>
      </p:grpSp>
      <p:grpSp>
        <p:nvGrpSpPr>
          <p:cNvPr id="15366" name="Group 2"/>
          <p:cNvGrpSpPr>
            <a:grpSpLocks/>
          </p:cNvGrpSpPr>
          <p:nvPr/>
        </p:nvGrpSpPr>
        <p:grpSpPr bwMode="auto">
          <a:xfrm>
            <a:off x="7914462" y="5667512"/>
            <a:ext cx="1847436" cy="584775"/>
            <a:chOff x="5775866" y="5656413"/>
            <a:chExt cx="1846950" cy="584044"/>
          </a:xfrm>
        </p:grpSpPr>
        <p:sp>
          <p:nvSpPr>
            <p:cNvPr id="15373" name="TextBox 16"/>
            <p:cNvSpPr txBox="1">
              <a:spLocks noChangeArrowheads="1"/>
            </p:cNvSpPr>
            <p:nvPr/>
          </p:nvSpPr>
          <p:spPr bwMode="auto">
            <a:xfrm>
              <a:off x="6139851" y="5656413"/>
              <a:ext cx="1482965" cy="584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sz="3200" b="1">
                  <a:solidFill>
                    <a:srgbClr val="000000"/>
                  </a:solidFill>
                  <a:latin typeface="AvenirNext LT Pro" panose="020B0504020202020204" pitchFamily="34" charset="77"/>
                  <a:cs typeface="Franklin Gothic Medium" charset="0"/>
                </a:rPr>
                <a:t>Poverty</a:t>
              </a:r>
            </a:p>
          </p:txBody>
        </p:sp>
        <p:sp>
          <p:nvSpPr>
            <p:cNvPr id="21" name="Up Arrow 20"/>
            <p:cNvSpPr/>
            <p:nvPr/>
          </p:nvSpPr>
          <p:spPr>
            <a:xfrm>
              <a:off x="5775866" y="5684952"/>
              <a:ext cx="357094" cy="466141"/>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2000">
                <a:solidFill>
                  <a:prstClr val="white"/>
                </a:solidFill>
                <a:latin typeface="Franklin Gothic Book"/>
              </a:endParaRPr>
            </a:p>
          </p:txBody>
        </p:sp>
      </p:grpSp>
      <p:sp>
        <p:nvSpPr>
          <p:cNvPr id="15369" name="Content Placeholder 23"/>
          <p:cNvSpPr txBox="1">
            <a:spLocks/>
          </p:cNvSpPr>
          <p:nvPr/>
        </p:nvSpPr>
        <p:spPr bwMode="auto">
          <a:xfrm>
            <a:off x="1940574" y="6253529"/>
            <a:ext cx="5373688" cy="45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spcBef>
                <a:spcPts val="2000"/>
              </a:spcBef>
              <a:buClr>
                <a:srgbClr val="005294"/>
              </a:buClr>
              <a:buSzPct val="75000"/>
            </a:pPr>
            <a:r>
              <a:rPr lang="en-US" sz="1800">
                <a:solidFill>
                  <a:srgbClr val="000000"/>
                </a:solidFill>
                <a:latin typeface="AvenirNext LT Pro" panose="020B0504020202020204" pitchFamily="34" charset="77"/>
                <a:cs typeface="Franklin Gothic Book" charset="0"/>
              </a:rPr>
              <a:t>Appalachian county economic status (2016-17)</a:t>
            </a:r>
          </a:p>
        </p:txBody>
      </p:sp>
      <p:grpSp>
        <p:nvGrpSpPr>
          <p:cNvPr id="22" name="Group 4"/>
          <p:cNvGrpSpPr>
            <a:grpSpLocks/>
          </p:cNvGrpSpPr>
          <p:nvPr/>
        </p:nvGrpSpPr>
        <p:grpSpPr bwMode="auto">
          <a:xfrm>
            <a:off x="7914462" y="3266048"/>
            <a:ext cx="1838840" cy="584775"/>
            <a:chOff x="5775866" y="4490761"/>
            <a:chExt cx="1837395" cy="584043"/>
          </a:xfrm>
        </p:grpSpPr>
        <p:sp>
          <p:nvSpPr>
            <p:cNvPr id="23" name="TextBox 14"/>
            <p:cNvSpPr txBox="1">
              <a:spLocks noChangeArrowheads="1"/>
            </p:cNvSpPr>
            <p:nvPr/>
          </p:nvSpPr>
          <p:spPr bwMode="auto">
            <a:xfrm>
              <a:off x="6124921" y="4490761"/>
              <a:ext cx="1488340" cy="584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sz="3200" b="1">
                  <a:solidFill>
                    <a:srgbClr val="000000"/>
                  </a:solidFill>
                  <a:latin typeface="AvenirNext LT Pro" panose="020B0504020202020204" pitchFamily="34" charset="77"/>
                  <a:cs typeface="Franklin Gothic Medium" charset="0"/>
                </a:rPr>
                <a:t>Obesity</a:t>
              </a:r>
            </a:p>
          </p:txBody>
        </p:sp>
        <p:sp>
          <p:nvSpPr>
            <p:cNvPr id="24" name="Up Arrow 23"/>
            <p:cNvSpPr/>
            <p:nvPr/>
          </p:nvSpPr>
          <p:spPr>
            <a:xfrm>
              <a:off x="5775866" y="4568954"/>
              <a:ext cx="356908" cy="459799"/>
            </a:xfrm>
            <a:prstGeom prst="up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2000">
                <a:solidFill>
                  <a:prstClr val="white"/>
                </a:solidFill>
                <a:latin typeface="Franklin Gothic Book"/>
              </a:endParaRPr>
            </a:p>
          </p:txBody>
        </p:sp>
      </p:grpSp>
      <p:pic>
        <p:nvPicPr>
          <p:cNvPr id="2" name="Picture 1" descr="County-Economic-Status_FY2017.png"/>
          <p:cNvPicPr>
            <a:picLocks noChangeAspect="1"/>
          </p:cNvPicPr>
          <p:nvPr/>
        </p:nvPicPr>
        <p:blipFill rotWithShape="1">
          <a:blip r:embed="rId3" cstate="hqprint">
            <a:extLst>
              <a:ext uri="{28A0092B-C50C-407E-A947-70E740481C1C}">
                <a14:useLocalDpi xmlns:a14="http://schemas.microsoft.com/office/drawing/2010/main"/>
              </a:ext>
            </a:extLst>
          </a:blip>
          <a:srcRect b="10482"/>
          <a:stretch/>
        </p:blipFill>
        <p:spPr>
          <a:xfrm>
            <a:off x="2003649" y="1079149"/>
            <a:ext cx="5285443" cy="5183464"/>
          </a:xfrm>
          <a:prstGeom prst="rect">
            <a:avLst/>
          </a:prstGeom>
        </p:spPr>
      </p:pic>
      <p:sp>
        <p:nvSpPr>
          <p:cNvPr id="3" name="Oval 2"/>
          <p:cNvSpPr/>
          <p:nvPr/>
        </p:nvSpPr>
        <p:spPr>
          <a:xfrm>
            <a:off x="3703285" y="3266047"/>
            <a:ext cx="1106146" cy="1106176"/>
          </a:xfrm>
          <a:prstGeom prst="ellipse">
            <a:avLst/>
          </a:prstGeom>
          <a:noFill/>
          <a:ln w="38100" cmpd="sng">
            <a:solidFill>
              <a:srgbClr val="011F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Tree>
    <p:extLst>
      <p:ext uri="{BB962C8B-B14F-4D97-AF65-F5344CB8AC3E}">
        <p14:creationId xmlns:p14="http://schemas.microsoft.com/office/powerpoint/2010/main" val="191726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WHAT CAUSES CANCER?</a:t>
            </a:r>
          </a:p>
        </p:txBody>
      </p:sp>
      <p:sp>
        <p:nvSpPr>
          <p:cNvPr id="3" name="Content Placeholder 2"/>
          <p:cNvSpPr>
            <a:spLocks noGrp="1"/>
          </p:cNvSpPr>
          <p:nvPr>
            <p:ph idx="1"/>
          </p:nvPr>
        </p:nvSpPr>
        <p:spPr/>
        <p:txBody>
          <a:bodyPr/>
          <a:lstStyle/>
          <a:p>
            <a:r>
              <a:rPr lang="en-US">
                <a:latin typeface="AvenirNext LT Pro" panose="020B0504020202020204" pitchFamily="34" charset="77"/>
              </a:rPr>
              <a:t>Genetics, but only 5% to 10% of cases are hereditary</a:t>
            </a:r>
          </a:p>
          <a:p>
            <a:r>
              <a:rPr lang="en-US">
                <a:latin typeface="AvenirNext LT Pro" panose="020B0504020202020204" pitchFamily="34" charset="77"/>
              </a:rPr>
              <a:t>Environmental factors like smoke, radon, heavy metals, asbestos, pollutants, etc.</a:t>
            </a:r>
          </a:p>
          <a:p>
            <a:r>
              <a:rPr lang="en-US">
                <a:latin typeface="AvenirNext LT Pro" panose="020B0504020202020204" pitchFamily="34" charset="77"/>
              </a:rPr>
              <a:t>UV light overexposure (sunburns), ionizing radiation (including radon)</a:t>
            </a:r>
          </a:p>
          <a:p>
            <a:r>
              <a:rPr lang="en-US">
                <a:latin typeface="AvenirNext LT Pro" panose="020B0504020202020204" pitchFamily="34" charset="77"/>
              </a:rPr>
              <a:t>Obesity and poor diet</a:t>
            </a:r>
          </a:p>
          <a:p>
            <a:r>
              <a:rPr lang="en-US">
                <a:latin typeface="AvenirNext LT Pro" panose="020B0504020202020204" pitchFamily="34" charset="77"/>
              </a:rPr>
              <a:t>Viruses like hepatitis B and C (HBV and HCV, liver) and human papilloma virus (HPV; cervical, head and neck)</a:t>
            </a:r>
          </a:p>
          <a:p>
            <a:pPr marL="0" indent="0">
              <a:buNone/>
            </a:pPr>
            <a:endParaRPr lang="en-US"/>
          </a:p>
        </p:txBody>
      </p:sp>
    </p:spTree>
    <p:extLst>
      <p:ext uri="{BB962C8B-B14F-4D97-AF65-F5344CB8AC3E}">
        <p14:creationId xmlns:p14="http://schemas.microsoft.com/office/powerpoint/2010/main" val="4155283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13"/>
          <p:cNvSpPr/>
          <p:nvPr/>
        </p:nvSpPr>
        <p:spPr>
          <a:xfrm>
            <a:off x="6248400" y="3845438"/>
            <a:ext cx="2753832" cy="1905000"/>
          </a:xfrm>
          <a:prstGeom prst="wedgeRoundRectCallout">
            <a:avLst>
              <a:gd name="adj1" fmla="val -38592"/>
              <a:gd name="adj2" fmla="val 63081"/>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3" name="Rounded Rectangular Callout 12"/>
          <p:cNvSpPr/>
          <p:nvPr/>
        </p:nvSpPr>
        <p:spPr>
          <a:xfrm flipH="1">
            <a:off x="7772400" y="4343400"/>
            <a:ext cx="2590800" cy="1905000"/>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91855" y1="81036" x2="95838" y2="96344"/>
                        <a14:foregroundMark x1="13793" y1="17365" x2="23662" y2="7235"/>
                        <a14:foregroundMark x1="37933" y1="9048" x2="44993" y2="16395"/>
                      </a14:backgroundRemoval>
                    </a14:imgEffect>
                  </a14:imgLayer>
                </a14:imgProps>
              </a:ext>
              <a:ext uri="{28A0092B-C50C-407E-A947-70E740481C1C}">
                <a14:useLocalDpi xmlns:a14="http://schemas.microsoft.com/office/drawing/2010/main"/>
              </a:ext>
            </a:extLst>
          </a:blip>
          <a:srcRect l="8947" t="4407"/>
          <a:stretch/>
        </p:blipFill>
        <p:spPr>
          <a:xfrm flipH="1">
            <a:off x="-2" y="888662"/>
            <a:ext cx="9955619" cy="5969338"/>
          </a:xfrm>
          <a:prstGeom prst="rect">
            <a:avLst/>
          </a:prstGeom>
        </p:spPr>
      </p:pic>
      <p:sp>
        <p:nvSpPr>
          <p:cNvPr id="5" name="TextBox 4"/>
          <p:cNvSpPr txBox="1"/>
          <p:nvPr/>
        </p:nvSpPr>
        <p:spPr>
          <a:xfrm flipH="1">
            <a:off x="5867400" y="1661529"/>
            <a:ext cx="4038600" cy="1569660"/>
          </a:xfrm>
          <a:prstGeom prst="rect">
            <a:avLst/>
          </a:prstGeom>
          <a:noFill/>
        </p:spPr>
        <p:txBody>
          <a:bodyPr wrap="square" rtlCol="0">
            <a:spAutoFit/>
          </a:bodyPr>
          <a:lstStyle/>
          <a:p>
            <a:pPr algn="ctr"/>
            <a:r>
              <a:rPr lang="en-GB" sz="4800" b="1">
                <a:solidFill>
                  <a:schemeClr val="accent3"/>
                </a:solidFill>
                <a:latin typeface="Calibri" panose="020F0502020204030204" pitchFamily="34" charset="0"/>
              </a:rPr>
              <a:t>WHAT</a:t>
            </a:r>
          </a:p>
          <a:p>
            <a:pPr algn="ctr"/>
            <a:r>
              <a:rPr lang="en-GB" sz="4800" b="1">
                <a:solidFill>
                  <a:schemeClr val="accent3"/>
                </a:solidFill>
                <a:latin typeface="Calibri" panose="020F0502020204030204" pitchFamily="34" charset="0"/>
              </a:rPr>
              <a:t>CAN WE </a:t>
            </a:r>
            <a:r>
              <a:rPr lang="en-GB" sz="4800" b="1">
                <a:solidFill>
                  <a:schemeClr val="accent4"/>
                </a:solidFill>
                <a:latin typeface="Calibri" panose="020F0502020204030204" pitchFamily="34" charset="0"/>
              </a:rPr>
              <a:t>DO?</a:t>
            </a:r>
          </a:p>
        </p:txBody>
      </p:sp>
      <p:sp>
        <p:nvSpPr>
          <p:cNvPr id="12" name="Rounded Rectangular Callout 11"/>
          <p:cNvSpPr/>
          <p:nvPr/>
        </p:nvSpPr>
        <p:spPr>
          <a:xfrm>
            <a:off x="1752600" y="228600"/>
            <a:ext cx="2590800" cy="1905000"/>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5" name="Rounded Rectangular Callout 14"/>
          <p:cNvSpPr/>
          <p:nvPr/>
        </p:nvSpPr>
        <p:spPr>
          <a:xfrm flipH="1">
            <a:off x="3124200" y="609430"/>
            <a:ext cx="2590800" cy="1905000"/>
          </a:xfrm>
          <a:prstGeom prst="wedgeRoundRectCallout">
            <a:avLst>
              <a:gd name="adj1" fmla="val -38592"/>
              <a:gd name="adj2" fmla="val 63081"/>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7" name="Rounded Rectangular Callout 16"/>
          <p:cNvSpPr/>
          <p:nvPr/>
        </p:nvSpPr>
        <p:spPr>
          <a:xfrm flipH="1">
            <a:off x="9444370" y="714154"/>
            <a:ext cx="976424" cy="733647"/>
          </a:xfrm>
          <a:prstGeom prst="wedgeRoundRectCallout">
            <a:avLst>
              <a:gd name="adj1" fmla="val -38592"/>
              <a:gd name="adj2" fmla="val 63081"/>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6" name="Rounded Rectangular Callout 15"/>
          <p:cNvSpPr/>
          <p:nvPr/>
        </p:nvSpPr>
        <p:spPr>
          <a:xfrm>
            <a:off x="8763000" y="218684"/>
            <a:ext cx="976424" cy="733647"/>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259549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LIFESTYLE CHOICES </a:t>
            </a:r>
            <a:br>
              <a:rPr lang="en-US" b="1">
                <a:solidFill>
                  <a:srgbClr val="0A4A8E"/>
                </a:solidFill>
                <a:latin typeface="Avenir Next LT Pro" panose="020B0504020202020204" pitchFamily="34" charset="77"/>
              </a:rPr>
            </a:br>
            <a:r>
              <a:rPr lang="en-US" b="1">
                <a:solidFill>
                  <a:srgbClr val="0A4A8E"/>
                </a:solidFill>
                <a:latin typeface="Avenir Next LT Pro" panose="020B0504020202020204" pitchFamily="34" charset="77"/>
              </a:rPr>
              <a:t>CAN PREVENT CANCER </a:t>
            </a:r>
          </a:p>
        </p:txBody>
      </p:sp>
      <p:sp>
        <p:nvSpPr>
          <p:cNvPr id="3" name="Content Placeholder 2"/>
          <p:cNvSpPr>
            <a:spLocks noGrp="1"/>
          </p:cNvSpPr>
          <p:nvPr>
            <p:ph idx="1"/>
          </p:nvPr>
        </p:nvSpPr>
        <p:spPr/>
        <p:txBody>
          <a:bodyPr/>
          <a:lstStyle/>
          <a:p>
            <a:r>
              <a:rPr lang="en-US">
                <a:latin typeface="AvenirNext LT Pro" panose="020B0504020202020204" pitchFamily="34" charset="77"/>
              </a:rPr>
              <a:t>Get screened</a:t>
            </a:r>
          </a:p>
          <a:p>
            <a:r>
              <a:rPr lang="en-US">
                <a:latin typeface="AvenirNext LT Pro" panose="020B0504020202020204" pitchFamily="34" charset="77"/>
              </a:rPr>
              <a:t>Maintain a healthy weight </a:t>
            </a:r>
          </a:p>
          <a:p>
            <a:r>
              <a:rPr lang="en-US">
                <a:latin typeface="AvenirNext LT Pro" panose="020B0504020202020204" pitchFamily="34" charset="77"/>
              </a:rPr>
              <a:t>Stay physically active </a:t>
            </a:r>
          </a:p>
          <a:p>
            <a:r>
              <a:rPr lang="en-US">
                <a:latin typeface="AvenirNext LT Pro" panose="020B0504020202020204" pitchFamily="34" charset="77"/>
              </a:rPr>
              <a:t>Eat a healthy diet </a:t>
            </a:r>
          </a:p>
          <a:p>
            <a:r>
              <a:rPr lang="en-US">
                <a:latin typeface="AvenirNext LT Pro" panose="020B0504020202020204" pitchFamily="34" charset="77"/>
              </a:rPr>
              <a:t>Avoid tobacco</a:t>
            </a:r>
          </a:p>
          <a:p>
            <a:r>
              <a:rPr lang="en-US">
                <a:latin typeface="AvenirNext LT Pro" panose="020B0504020202020204" pitchFamily="34" charset="77"/>
              </a:rPr>
              <a:t>Limit alcohol</a:t>
            </a:r>
          </a:p>
          <a:p>
            <a:r>
              <a:rPr lang="en-US">
                <a:latin typeface="AvenirNext LT Pro" panose="020B0504020202020204" pitchFamily="34" charset="77"/>
              </a:rPr>
              <a:t>Protect your skin</a:t>
            </a:r>
          </a:p>
        </p:txBody>
      </p:sp>
      <p:pic>
        <p:nvPicPr>
          <p:cNvPr id="4" name="Picture 3">
            <a:extLst>
              <a:ext uri="{FF2B5EF4-FFF2-40B4-BE49-F238E27FC236}">
                <a16:creationId xmlns:a16="http://schemas.microsoft.com/office/drawing/2014/main" id="{502C931D-84A1-E241-82BF-9A64EDD41EE3}"/>
              </a:ext>
            </a:extLst>
          </p:cNvPr>
          <p:cNvPicPr>
            <a:picLocks noChangeAspect="1"/>
          </p:cNvPicPr>
          <p:nvPr/>
        </p:nvPicPr>
        <p:blipFill rotWithShape="1">
          <a:blip r:embed="rId3">
            <a:extLst>
              <a:ext uri="{28A0092B-C50C-407E-A947-70E740481C1C}">
                <a14:useLocalDpi xmlns:a14="http://schemas.microsoft.com/office/drawing/2010/main"/>
              </a:ext>
            </a:extLst>
          </a:blip>
          <a:srcRect l="4911" t="3916" r="5445" b="3188"/>
          <a:stretch/>
        </p:blipFill>
        <p:spPr>
          <a:xfrm>
            <a:off x="7915275" y="0"/>
            <a:ext cx="4276726" cy="6858000"/>
          </a:xfrm>
          <a:prstGeom prst="rect">
            <a:avLst/>
          </a:prstGeom>
        </p:spPr>
      </p:pic>
    </p:spTree>
    <p:extLst>
      <p:ext uri="{BB962C8B-B14F-4D97-AF65-F5344CB8AC3E}">
        <p14:creationId xmlns:p14="http://schemas.microsoft.com/office/powerpoint/2010/main" val="319799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CANCER SCREENING SAVES LIVES </a:t>
            </a:r>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a:ext>
            </a:extLst>
          </a:blip>
          <a:srcRect/>
          <a:stretch/>
        </p:blipFill>
        <p:spPr>
          <a:xfrm>
            <a:off x="2568908" y="1429431"/>
            <a:ext cx="7054183" cy="5167312"/>
          </a:xfrm>
          <a:prstGeom prst="rect">
            <a:avLst/>
          </a:prstGeom>
        </p:spPr>
      </p:pic>
    </p:spTree>
    <p:extLst>
      <p:ext uri="{BB962C8B-B14F-4D97-AF65-F5344CB8AC3E}">
        <p14:creationId xmlns:p14="http://schemas.microsoft.com/office/powerpoint/2010/main" val="2944618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084" y="365125"/>
            <a:ext cx="6400800" cy="1325563"/>
          </a:xfrm>
        </p:spPr>
        <p:txBody>
          <a:bodyPr/>
          <a:lstStyle/>
          <a:p>
            <a:r>
              <a:rPr lang="en-US" b="1">
                <a:solidFill>
                  <a:srgbClr val="0A4A8E"/>
                </a:solidFill>
                <a:latin typeface="Avenir Next LT Pro" panose="020B0504020202020204" pitchFamily="34" charset="77"/>
              </a:rPr>
              <a:t>MAINTAIN A HEALTHY WEIGHT </a:t>
            </a:r>
          </a:p>
        </p:txBody>
      </p:sp>
      <p:sp>
        <p:nvSpPr>
          <p:cNvPr id="3" name="Content Placeholder 2"/>
          <p:cNvSpPr>
            <a:spLocks noGrp="1"/>
          </p:cNvSpPr>
          <p:nvPr>
            <p:ph idx="1"/>
          </p:nvPr>
        </p:nvSpPr>
        <p:spPr>
          <a:xfrm>
            <a:off x="557084" y="1825625"/>
            <a:ext cx="6686550" cy="4351338"/>
          </a:xfrm>
        </p:spPr>
        <p:txBody>
          <a:bodyPr>
            <a:normAutofit/>
          </a:bodyPr>
          <a:lstStyle/>
          <a:p>
            <a:pPr>
              <a:lnSpc>
                <a:spcPct val="100000"/>
              </a:lnSpc>
            </a:pPr>
            <a:r>
              <a:rPr lang="en-US">
                <a:latin typeface="AvenirNext LT Pro" panose="020B0504020202020204" pitchFamily="34" charset="77"/>
              </a:rPr>
              <a:t>Avoid excess weight gain at all ages. </a:t>
            </a:r>
          </a:p>
          <a:p>
            <a:pPr>
              <a:lnSpc>
                <a:spcPct val="100000"/>
              </a:lnSpc>
            </a:pPr>
            <a:r>
              <a:rPr lang="en-US">
                <a:latin typeface="AvenirNext LT Pro" panose="020B0504020202020204" pitchFamily="34" charset="77"/>
              </a:rPr>
              <a:t>For those who are currently overweight or obese, losing even a small amount of weight has health benefits and is a good place to start.</a:t>
            </a:r>
          </a:p>
          <a:p>
            <a:pPr>
              <a:lnSpc>
                <a:spcPct val="100000"/>
              </a:lnSpc>
            </a:pPr>
            <a:r>
              <a:rPr lang="en-US">
                <a:latin typeface="AvenirNext LT Pro" panose="020B0504020202020204" pitchFamily="34" charset="77"/>
              </a:rPr>
              <a:t>Engage in regular physical activity, and limit your intake of high-calorie foods and beverages.</a:t>
            </a:r>
          </a:p>
        </p:txBody>
      </p:sp>
      <p:pic>
        <p:nvPicPr>
          <p:cNvPr id="4" name="Picture 3">
            <a:extLst>
              <a:ext uri="{FF2B5EF4-FFF2-40B4-BE49-F238E27FC236}">
                <a16:creationId xmlns:a16="http://schemas.microsoft.com/office/drawing/2014/main" id="{1C1E3231-93AB-AF4D-B0CF-D195B063B8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43634" y="0"/>
            <a:ext cx="4948366" cy="6858000"/>
          </a:xfrm>
          <a:prstGeom prst="rect">
            <a:avLst/>
          </a:prstGeom>
        </p:spPr>
      </p:pic>
    </p:spTree>
    <p:extLst>
      <p:ext uri="{BB962C8B-B14F-4D97-AF65-F5344CB8AC3E}">
        <p14:creationId xmlns:p14="http://schemas.microsoft.com/office/powerpoint/2010/main" val="170089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43725" cy="1325563"/>
          </a:xfrm>
        </p:spPr>
        <p:txBody>
          <a:bodyPr/>
          <a:lstStyle/>
          <a:p>
            <a:r>
              <a:rPr lang="en-US" b="1">
                <a:solidFill>
                  <a:srgbClr val="0A4A8E"/>
                </a:solidFill>
                <a:latin typeface="Avenir Next LT Pro" panose="020B0504020202020204" pitchFamily="34" charset="77"/>
              </a:rPr>
              <a:t>STAY PHYSICALLY ACTIVE</a:t>
            </a:r>
          </a:p>
        </p:txBody>
      </p:sp>
      <p:sp>
        <p:nvSpPr>
          <p:cNvPr id="3" name="Content Placeholder 2"/>
          <p:cNvSpPr>
            <a:spLocks noGrp="1"/>
          </p:cNvSpPr>
          <p:nvPr>
            <p:ph idx="1"/>
          </p:nvPr>
        </p:nvSpPr>
        <p:spPr>
          <a:xfrm>
            <a:off x="838200" y="1825624"/>
            <a:ext cx="6353175" cy="4686493"/>
          </a:xfrm>
        </p:spPr>
        <p:txBody>
          <a:bodyPr/>
          <a:lstStyle/>
          <a:p>
            <a:pPr>
              <a:lnSpc>
                <a:spcPct val="100000"/>
              </a:lnSpc>
            </a:pPr>
            <a:r>
              <a:rPr lang="en-US">
                <a:latin typeface="AvenirNext LT Pro" panose="020B0504020202020204" pitchFamily="34" charset="77"/>
              </a:rPr>
              <a:t>Adults should participate in moderate to vigorous activity for a minimum of 30 to 45 minutes, 5 or more days a week.</a:t>
            </a:r>
          </a:p>
          <a:p>
            <a:pPr>
              <a:lnSpc>
                <a:spcPct val="100000"/>
              </a:lnSpc>
            </a:pPr>
            <a:r>
              <a:rPr lang="en-US">
                <a:latin typeface="AvenirNext LT Pro" panose="020B0504020202020204" pitchFamily="34" charset="77"/>
              </a:rPr>
              <a:t>Activity is shown to reduce the risk of breast and colon cancers. </a:t>
            </a:r>
          </a:p>
          <a:p>
            <a:pPr>
              <a:lnSpc>
                <a:spcPct val="100000"/>
              </a:lnSpc>
            </a:pPr>
            <a:r>
              <a:rPr lang="en-US">
                <a:latin typeface="AvenirNext LT Pro" panose="020B0504020202020204" pitchFamily="34" charset="77"/>
              </a:rPr>
              <a:t>Children and adolescents should participate in 60 minutes a day of moderate to vigorous physical activity at least 5 days a week.</a:t>
            </a:r>
          </a:p>
          <a:p>
            <a:endParaRPr lang="en-US"/>
          </a:p>
        </p:txBody>
      </p:sp>
      <p:pic>
        <p:nvPicPr>
          <p:cNvPr id="4" name="Picture 3">
            <a:extLst>
              <a:ext uri="{FF2B5EF4-FFF2-40B4-BE49-F238E27FC236}">
                <a16:creationId xmlns:a16="http://schemas.microsoft.com/office/drawing/2014/main" id="{E37A49B5-3942-D64D-A782-685ED4E9A6C9}"/>
              </a:ext>
            </a:extLst>
          </p:cNvPr>
          <p:cNvPicPr>
            <a:picLocks noChangeAspect="1"/>
          </p:cNvPicPr>
          <p:nvPr/>
        </p:nvPicPr>
        <p:blipFill rotWithShape="1">
          <a:blip r:embed="rId3">
            <a:extLst>
              <a:ext uri="{28A0092B-C50C-407E-A947-70E740481C1C}">
                <a14:useLocalDpi xmlns:a14="http://schemas.microsoft.com/office/drawing/2010/main"/>
              </a:ext>
            </a:extLst>
          </a:blip>
          <a:srcRect l="5446" t="593"/>
          <a:stretch/>
        </p:blipFill>
        <p:spPr>
          <a:xfrm>
            <a:off x="7267575" y="0"/>
            <a:ext cx="4924425" cy="6858000"/>
          </a:xfrm>
          <a:prstGeom prst="rect">
            <a:avLst/>
          </a:prstGeom>
        </p:spPr>
      </p:pic>
    </p:spTree>
    <p:extLst>
      <p:ext uri="{BB962C8B-B14F-4D97-AF65-F5344CB8AC3E}">
        <p14:creationId xmlns:p14="http://schemas.microsoft.com/office/powerpoint/2010/main" val="2171843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EAT A HEALTHY DIET </a:t>
            </a:r>
          </a:p>
        </p:txBody>
      </p:sp>
      <p:sp>
        <p:nvSpPr>
          <p:cNvPr id="3" name="Content Placeholder 2"/>
          <p:cNvSpPr>
            <a:spLocks noGrp="1"/>
          </p:cNvSpPr>
          <p:nvPr>
            <p:ph idx="1"/>
          </p:nvPr>
        </p:nvSpPr>
        <p:spPr>
          <a:xfrm>
            <a:off x="838200" y="1622066"/>
            <a:ext cx="6086475" cy="4554897"/>
          </a:xfrm>
        </p:spPr>
        <p:txBody>
          <a:bodyPr/>
          <a:lstStyle/>
          <a:p>
            <a:pPr>
              <a:lnSpc>
                <a:spcPct val="100000"/>
              </a:lnSpc>
            </a:pPr>
            <a:r>
              <a:rPr lang="en-US">
                <a:latin typeface="AvenirNext LT Pro" panose="020B0504020202020204" pitchFamily="34" charset="77"/>
              </a:rPr>
              <a:t>Eat 5 or more servings of fruits and vegetables a day.</a:t>
            </a:r>
          </a:p>
          <a:p>
            <a:pPr>
              <a:lnSpc>
                <a:spcPct val="100000"/>
              </a:lnSpc>
            </a:pPr>
            <a:r>
              <a:rPr lang="en-US">
                <a:latin typeface="AvenirNext LT Pro" panose="020B0504020202020204" pitchFamily="34" charset="77"/>
              </a:rPr>
              <a:t>Choose whole-grain foods.</a:t>
            </a:r>
          </a:p>
          <a:p>
            <a:pPr>
              <a:lnSpc>
                <a:spcPct val="100000"/>
              </a:lnSpc>
            </a:pPr>
            <a:r>
              <a:rPr lang="en-US">
                <a:latin typeface="AvenirNext LT Pro" panose="020B0504020202020204" pitchFamily="34" charset="77"/>
              </a:rPr>
              <a:t>Limit your intake of red meat.</a:t>
            </a:r>
          </a:p>
          <a:p>
            <a:pPr>
              <a:lnSpc>
                <a:spcPct val="100000"/>
              </a:lnSpc>
            </a:pPr>
            <a:r>
              <a:rPr lang="en-US">
                <a:latin typeface="AvenirNext LT Pro" panose="020B0504020202020204" pitchFamily="34" charset="77"/>
              </a:rPr>
              <a:t>Limit your intake of other refined carbohydrate foods, including pastries, candy, sugar-sweetened breakfast cereals, and other high-sugar foods.</a:t>
            </a:r>
          </a:p>
          <a:p>
            <a:endParaRPr lang="en-US"/>
          </a:p>
        </p:txBody>
      </p:sp>
      <p:pic>
        <p:nvPicPr>
          <p:cNvPr id="4" name="Picture 3">
            <a:extLst>
              <a:ext uri="{FF2B5EF4-FFF2-40B4-BE49-F238E27FC236}">
                <a16:creationId xmlns:a16="http://schemas.microsoft.com/office/drawing/2014/main" id="{35500369-35EC-6640-94FA-F15187831914}"/>
              </a:ext>
            </a:extLst>
          </p:cNvPr>
          <p:cNvPicPr>
            <a:picLocks noChangeAspect="1"/>
          </p:cNvPicPr>
          <p:nvPr/>
        </p:nvPicPr>
        <p:blipFill rotWithShape="1">
          <a:blip r:embed="rId3">
            <a:extLst>
              <a:ext uri="{28A0092B-C50C-407E-A947-70E740481C1C}">
                <a14:useLocalDpi xmlns:a14="http://schemas.microsoft.com/office/drawing/2010/main"/>
              </a:ext>
            </a:extLst>
          </a:blip>
          <a:srcRect l="8527"/>
          <a:stretch/>
        </p:blipFill>
        <p:spPr>
          <a:xfrm>
            <a:off x="7235687" y="0"/>
            <a:ext cx="4962212" cy="6858000"/>
          </a:xfrm>
          <a:prstGeom prst="rect">
            <a:avLst/>
          </a:prstGeom>
        </p:spPr>
      </p:pic>
    </p:spTree>
    <p:extLst>
      <p:ext uri="{BB962C8B-B14F-4D97-AF65-F5344CB8AC3E}">
        <p14:creationId xmlns:p14="http://schemas.microsoft.com/office/powerpoint/2010/main" val="373527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OVERVIEW</a:t>
            </a:r>
            <a:r>
              <a:rPr lang="en-US" b="1">
                <a:latin typeface="Avenir Next LT Pro" panose="020B0504020202020204" pitchFamily="34" charset="77"/>
              </a:rPr>
              <a:t> </a:t>
            </a:r>
          </a:p>
        </p:txBody>
      </p:sp>
      <p:sp>
        <p:nvSpPr>
          <p:cNvPr id="3" name="Content Placeholder 2"/>
          <p:cNvSpPr>
            <a:spLocks noGrp="1"/>
          </p:cNvSpPr>
          <p:nvPr>
            <p:ph idx="1"/>
          </p:nvPr>
        </p:nvSpPr>
        <p:spPr>
          <a:xfrm>
            <a:off x="838200" y="1690688"/>
            <a:ext cx="6286500" cy="4351338"/>
          </a:xfrm>
        </p:spPr>
        <p:txBody>
          <a:bodyPr/>
          <a:lstStyle/>
          <a:p>
            <a:r>
              <a:rPr lang="en-US">
                <a:latin typeface="AvenirNext LT Pro" panose="020B0504020202020204" pitchFamily="34" charset="77"/>
              </a:rPr>
              <a:t>What is Cancer?</a:t>
            </a:r>
          </a:p>
          <a:p>
            <a:r>
              <a:rPr lang="en-US">
                <a:latin typeface="AvenirNext LT Pro" panose="020B0504020202020204" pitchFamily="34" charset="77"/>
              </a:rPr>
              <a:t>Cancer in Kentucky </a:t>
            </a:r>
          </a:p>
          <a:p>
            <a:r>
              <a:rPr lang="en-US">
                <a:latin typeface="AvenirNext LT Pro" panose="020B0504020202020204" pitchFamily="34" charset="77"/>
              </a:rPr>
              <a:t>Types of Cancer </a:t>
            </a:r>
          </a:p>
          <a:p>
            <a:r>
              <a:rPr lang="en-US">
                <a:latin typeface="AvenirNext LT Pro" panose="020B0504020202020204" pitchFamily="34" charset="77"/>
              </a:rPr>
              <a:t>What Causes Cancer </a:t>
            </a:r>
          </a:p>
          <a:p>
            <a:r>
              <a:rPr lang="en-US">
                <a:latin typeface="AvenirNext LT Pro" panose="020B0504020202020204" pitchFamily="34" charset="77"/>
              </a:rPr>
              <a:t>Lifestyle Choices to Prevent Cancer </a:t>
            </a:r>
          </a:p>
          <a:p>
            <a:r>
              <a:rPr lang="en-US">
                <a:latin typeface="AvenirNext LT Pro" panose="020B0504020202020204" pitchFamily="34" charset="77"/>
              </a:rPr>
              <a:t>Common Cancer Terms </a:t>
            </a:r>
          </a:p>
          <a:p>
            <a:r>
              <a:rPr lang="en-US">
                <a:latin typeface="AvenirNext LT Pro" panose="020B0504020202020204" pitchFamily="34" charset="77"/>
              </a:rPr>
              <a:t>Talking to a Health-care Provider </a:t>
            </a:r>
          </a:p>
          <a:p>
            <a:endParaRPr lang="en-US"/>
          </a:p>
          <a:p>
            <a:endParaRPr lang="en-US"/>
          </a:p>
        </p:txBody>
      </p:sp>
      <p:pic>
        <p:nvPicPr>
          <p:cNvPr id="5" name="Picture 4">
            <a:extLst>
              <a:ext uri="{FF2B5EF4-FFF2-40B4-BE49-F238E27FC236}">
                <a16:creationId xmlns:a16="http://schemas.microsoft.com/office/drawing/2014/main" id="{BE577074-A186-1A48-947C-12D869081C75}"/>
              </a:ext>
            </a:extLst>
          </p:cNvPr>
          <p:cNvPicPr>
            <a:picLocks noChangeAspect="1"/>
          </p:cNvPicPr>
          <p:nvPr/>
        </p:nvPicPr>
        <p:blipFill rotWithShape="1">
          <a:blip r:embed="rId3">
            <a:extLst>
              <a:ext uri="{28A0092B-C50C-407E-A947-70E740481C1C}">
                <a14:useLocalDpi xmlns:a14="http://schemas.microsoft.com/office/drawing/2010/main"/>
              </a:ext>
            </a:extLst>
          </a:blip>
          <a:srcRect l="7833" t="827"/>
          <a:stretch/>
        </p:blipFill>
        <p:spPr>
          <a:xfrm>
            <a:off x="7394713" y="-1"/>
            <a:ext cx="4797287" cy="6869385"/>
          </a:xfrm>
          <a:prstGeom prst="rect">
            <a:avLst/>
          </a:prstGeom>
        </p:spPr>
      </p:pic>
    </p:spTree>
    <p:extLst>
      <p:ext uri="{BB962C8B-B14F-4D97-AF65-F5344CB8AC3E}">
        <p14:creationId xmlns:p14="http://schemas.microsoft.com/office/powerpoint/2010/main" val="11978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AVOID TOBACCO</a:t>
            </a:r>
          </a:p>
        </p:txBody>
      </p:sp>
      <p:sp>
        <p:nvSpPr>
          <p:cNvPr id="3" name="Content Placeholder 2"/>
          <p:cNvSpPr>
            <a:spLocks noGrp="1"/>
          </p:cNvSpPr>
          <p:nvPr>
            <p:ph idx="1"/>
          </p:nvPr>
        </p:nvSpPr>
        <p:spPr/>
        <p:txBody>
          <a:bodyPr/>
          <a:lstStyle/>
          <a:p>
            <a:r>
              <a:rPr lang="en-US">
                <a:latin typeface="AvenirNext LT Pro" panose="020B0504020202020204" pitchFamily="34" charset="77"/>
              </a:rPr>
              <a:t>Tobacco accounts for about 1/5 of all fatal cancer cases. </a:t>
            </a:r>
          </a:p>
          <a:p>
            <a:r>
              <a:rPr lang="en-US">
                <a:latin typeface="AvenirNext LT Pro" panose="020B0504020202020204" pitchFamily="34" charset="77"/>
              </a:rPr>
              <a:t>More than 60 cancer-causing agents are found in tobacco.</a:t>
            </a:r>
          </a:p>
          <a:p>
            <a:r>
              <a:rPr lang="en-US">
                <a:latin typeface="AvenirNext LT Pro" panose="020B0504020202020204" pitchFamily="34" charset="77"/>
              </a:rPr>
              <a:t>If a person stops smoking before lung cancer develops, the lung tissue slowly returns to normal. </a:t>
            </a:r>
          </a:p>
          <a:p>
            <a:r>
              <a:rPr lang="en-US">
                <a:latin typeface="AvenirNext LT Pro" panose="020B0504020202020204" pitchFamily="34" charset="77"/>
              </a:rPr>
              <a:t>Nicotine replacement therapy (NRT), tobacco cessation telephone counseling, and other counseling services have been shown to be very effective in helping someone quit.  </a:t>
            </a:r>
          </a:p>
          <a:p>
            <a:r>
              <a:rPr lang="en-US">
                <a:latin typeface="AvenirNext LT Pro" panose="020B0504020202020204" pitchFamily="34" charset="77"/>
              </a:rPr>
              <a:t>One important thing an employer can do is ban tobacco use in the workplace.</a:t>
            </a:r>
          </a:p>
        </p:txBody>
      </p:sp>
    </p:spTree>
    <p:extLst>
      <p:ext uri="{BB962C8B-B14F-4D97-AF65-F5344CB8AC3E}">
        <p14:creationId xmlns:p14="http://schemas.microsoft.com/office/powerpoint/2010/main" val="302672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03" y="734929"/>
            <a:ext cx="6939363" cy="5579245"/>
          </a:xfrm>
          <a:prstGeom prst="rect">
            <a:avLst/>
          </a:prstGeom>
        </p:spPr>
      </p:pic>
    </p:spTree>
    <p:extLst>
      <p:ext uri="{BB962C8B-B14F-4D97-AF65-F5344CB8AC3E}">
        <p14:creationId xmlns:p14="http://schemas.microsoft.com/office/powerpoint/2010/main" val="97500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77601"/>
            <a:ext cx="9144000" cy="5902799"/>
          </a:xfrm>
          <a:prstGeom prst="rect">
            <a:avLst/>
          </a:prstGeom>
        </p:spPr>
      </p:pic>
      <p:sp>
        <p:nvSpPr>
          <p:cNvPr id="4" name="TextBox 3"/>
          <p:cNvSpPr txBox="1"/>
          <p:nvPr/>
        </p:nvSpPr>
        <p:spPr>
          <a:xfrm>
            <a:off x="7839076" y="6380399"/>
            <a:ext cx="2828925" cy="369332"/>
          </a:xfrm>
          <a:prstGeom prst="rect">
            <a:avLst/>
          </a:prstGeom>
          <a:noFill/>
        </p:spPr>
        <p:txBody>
          <a:bodyPr wrap="square" rtlCol="0">
            <a:spAutoFit/>
          </a:bodyPr>
          <a:lstStyle/>
          <a:p>
            <a:r>
              <a:rPr lang="en-US"/>
              <a:t>National Cancer Institute </a:t>
            </a:r>
          </a:p>
        </p:txBody>
      </p:sp>
    </p:spTree>
    <p:extLst>
      <p:ext uri="{BB962C8B-B14F-4D97-AF65-F5344CB8AC3E}">
        <p14:creationId xmlns:p14="http://schemas.microsoft.com/office/powerpoint/2010/main" val="409323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LIMIT ALCOHOL</a:t>
            </a:r>
          </a:p>
        </p:txBody>
      </p:sp>
      <p:sp>
        <p:nvSpPr>
          <p:cNvPr id="3" name="Content Placeholder 2"/>
          <p:cNvSpPr>
            <a:spLocks noGrp="1"/>
          </p:cNvSpPr>
          <p:nvPr>
            <p:ph idx="1"/>
          </p:nvPr>
        </p:nvSpPr>
        <p:spPr/>
        <p:txBody>
          <a:bodyPr>
            <a:normAutofit lnSpcReduction="10000"/>
          </a:bodyPr>
          <a:lstStyle/>
          <a:p>
            <a:r>
              <a:rPr lang="en-US">
                <a:latin typeface="AvenirNext LT Pro" panose="020B0504020202020204" pitchFamily="34" charset="77"/>
              </a:rPr>
              <a:t>Avoid excessive alcohol consumption.</a:t>
            </a:r>
          </a:p>
          <a:p>
            <a:r>
              <a:rPr lang="en-US">
                <a:latin typeface="AvenirNext LT Pro" panose="020B0504020202020204" pitchFamily="34" charset="77"/>
              </a:rPr>
              <a:t>If you drink alcoholic beverages, limit consumption.</a:t>
            </a:r>
          </a:p>
          <a:p>
            <a:r>
              <a:rPr lang="en-US">
                <a:latin typeface="AvenirNext LT Pro" panose="020B0504020202020204" pitchFamily="34" charset="77"/>
              </a:rPr>
              <a:t>Drink no more than 1 drink per day for women or 2 per day for men.</a:t>
            </a:r>
          </a:p>
          <a:p>
            <a:r>
              <a:rPr lang="en-US">
                <a:latin typeface="AvenirNext LT Pro" panose="020B0504020202020204" pitchFamily="34" charset="77"/>
              </a:rPr>
              <a:t>With alcohol, it’s very easy to “overpour” or be “overserved” and end up drinking more than you planned.</a:t>
            </a:r>
          </a:p>
          <a:p>
            <a:r>
              <a:rPr lang="en-US">
                <a:latin typeface="AvenirNext LT Pro" panose="020B0504020202020204" pitchFamily="34" charset="77"/>
              </a:rPr>
              <a:t>One drink of alcohol =</a:t>
            </a:r>
          </a:p>
          <a:p>
            <a:pPr marL="0" indent="0">
              <a:buNone/>
            </a:pPr>
            <a:r>
              <a:rPr lang="en-US">
                <a:latin typeface="AvenirNext LT Pro" panose="020B0504020202020204" pitchFamily="34" charset="77"/>
              </a:rPr>
              <a:t> 	12 oz. beer</a:t>
            </a:r>
          </a:p>
          <a:p>
            <a:pPr marL="0" indent="0">
              <a:buNone/>
            </a:pPr>
            <a:r>
              <a:rPr lang="en-US">
                <a:latin typeface="AvenirNext LT Pro" panose="020B0504020202020204" pitchFamily="34" charset="77"/>
              </a:rPr>
              <a:t>	5 oz. wine</a:t>
            </a:r>
          </a:p>
          <a:p>
            <a:pPr marL="0" indent="0">
              <a:buNone/>
            </a:pPr>
            <a:r>
              <a:rPr lang="en-US">
                <a:latin typeface="AvenirNext LT Pro" panose="020B0504020202020204" pitchFamily="34" charset="77"/>
              </a:rPr>
              <a:t>	1.5 oz. of 80-proof liquor </a:t>
            </a:r>
          </a:p>
        </p:txBody>
      </p:sp>
    </p:spTree>
    <p:extLst>
      <p:ext uri="{BB962C8B-B14F-4D97-AF65-F5344CB8AC3E}">
        <p14:creationId xmlns:p14="http://schemas.microsoft.com/office/powerpoint/2010/main" val="1745650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PROTECT YOUR SKIN</a:t>
            </a:r>
          </a:p>
        </p:txBody>
      </p:sp>
      <p:sp>
        <p:nvSpPr>
          <p:cNvPr id="3" name="Content Placeholder 2"/>
          <p:cNvSpPr>
            <a:spLocks noGrp="1"/>
          </p:cNvSpPr>
          <p:nvPr>
            <p:ph idx="1"/>
          </p:nvPr>
        </p:nvSpPr>
        <p:spPr>
          <a:xfrm>
            <a:off x="838200" y="1825625"/>
            <a:ext cx="6467475" cy="4351338"/>
          </a:xfrm>
        </p:spPr>
        <p:txBody>
          <a:bodyPr/>
          <a:lstStyle/>
          <a:p>
            <a:r>
              <a:rPr lang="en-US">
                <a:latin typeface="AvenirNext LT Pro" panose="020B0504020202020204" pitchFamily="34" charset="77"/>
              </a:rPr>
              <a:t>Slip on a shirt</a:t>
            </a:r>
          </a:p>
          <a:p>
            <a:r>
              <a:rPr lang="en-US">
                <a:latin typeface="AvenirNext LT Pro" panose="020B0504020202020204" pitchFamily="34" charset="77"/>
              </a:rPr>
              <a:t>Slap on a hat</a:t>
            </a:r>
          </a:p>
          <a:p>
            <a:r>
              <a:rPr lang="en-US">
                <a:latin typeface="AvenirNext LT Pro" panose="020B0504020202020204" pitchFamily="34" charset="77"/>
              </a:rPr>
              <a:t>Slop on sunscreen</a:t>
            </a:r>
          </a:p>
          <a:p>
            <a:r>
              <a:rPr lang="en-US">
                <a:latin typeface="AvenirNext LT Pro" panose="020B0504020202020204" pitchFamily="34" charset="77"/>
              </a:rPr>
              <a:t>Look for shade in the middle of the day</a:t>
            </a:r>
          </a:p>
          <a:p>
            <a:r>
              <a:rPr lang="en-US">
                <a:latin typeface="AvenirNext LT Pro" panose="020B0504020202020204" pitchFamily="34" charset="77"/>
              </a:rPr>
              <a:t>Wear sunglasses</a:t>
            </a:r>
          </a:p>
          <a:p>
            <a:r>
              <a:rPr lang="en-US">
                <a:latin typeface="AvenirNext LT Pro" panose="020B0504020202020204" pitchFamily="34" charset="77"/>
              </a:rPr>
              <a:t>Stay away from tanning beds</a:t>
            </a:r>
          </a:p>
          <a:p>
            <a:endParaRPr lang="en-US"/>
          </a:p>
        </p:txBody>
      </p:sp>
      <p:pic>
        <p:nvPicPr>
          <p:cNvPr id="4" name="Picture 3">
            <a:extLst>
              <a:ext uri="{FF2B5EF4-FFF2-40B4-BE49-F238E27FC236}">
                <a16:creationId xmlns:a16="http://schemas.microsoft.com/office/drawing/2014/main" id="{144CFA9F-AEE3-314D-AC25-896474EDD853}"/>
              </a:ext>
            </a:extLst>
          </p:cNvPr>
          <p:cNvPicPr>
            <a:picLocks noChangeAspect="1"/>
          </p:cNvPicPr>
          <p:nvPr/>
        </p:nvPicPr>
        <p:blipFill rotWithShape="1">
          <a:blip r:embed="rId3">
            <a:extLst>
              <a:ext uri="{28A0092B-C50C-407E-A947-70E740481C1C}">
                <a14:useLocalDpi xmlns:a14="http://schemas.microsoft.com/office/drawing/2010/main"/>
              </a:ext>
            </a:extLst>
          </a:blip>
          <a:srcRect r="8814"/>
          <a:stretch/>
        </p:blipFill>
        <p:spPr>
          <a:xfrm>
            <a:off x="7266286" y="0"/>
            <a:ext cx="4925714" cy="6858000"/>
          </a:xfrm>
          <a:prstGeom prst="rect">
            <a:avLst/>
          </a:prstGeom>
        </p:spPr>
      </p:pic>
    </p:spTree>
    <p:extLst>
      <p:ext uri="{BB962C8B-B14F-4D97-AF65-F5344CB8AC3E}">
        <p14:creationId xmlns:p14="http://schemas.microsoft.com/office/powerpoint/2010/main" val="391309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b="1">
                <a:solidFill>
                  <a:srgbClr val="0A4A8E"/>
                </a:solidFill>
                <a:latin typeface="Avenir Next LT Pro" panose="020B0504020202020204" pitchFamily="34" charset="77"/>
              </a:rPr>
              <a:t>Seven Steps to Reduce </a:t>
            </a:r>
            <a:br>
              <a:rPr lang="en-US" b="1">
                <a:solidFill>
                  <a:srgbClr val="0A4A8E"/>
                </a:solidFill>
                <a:latin typeface="Avenir Next LT Pro" panose="020B0504020202020204" pitchFamily="34" charset="77"/>
              </a:rPr>
            </a:br>
            <a:r>
              <a:rPr lang="en-US" b="1">
                <a:solidFill>
                  <a:srgbClr val="0A4A8E"/>
                </a:solidFill>
                <a:latin typeface="Avenir Next LT Pro" panose="020B0504020202020204" pitchFamily="34" charset="77"/>
              </a:rPr>
              <a:t>Your Cancer Risks</a:t>
            </a:r>
          </a:p>
        </p:txBody>
      </p:sp>
      <p:sp>
        <p:nvSpPr>
          <p:cNvPr id="3" name="Content Placeholder 2"/>
          <p:cNvSpPr>
            <a:spLocks noGrp="1"/>
          </p:cNvSpPr>
          <p:nvPr>
            <p:ph idx="1"/>
          </p:nvPr>
        </p:nvSpPr>
        <p:spPr/>
        <p:txBody>
          <a:bodyPr/>
          <a:lstStyle/>
          <a:p>
            <a:r>
              <a:rPr lang="en-US">
                <a:latin typeface="AvenirNext LT Pro" panose="020B0504020202020204" pitchFamily="34" charset="77"/>
              </a:rPr>
              <a:t>Don’t use tobacco.</a:t>
            </a:r>
          </a:p>
          <a:p>
            <a:r>
              <a:rPr lang="en-US">
                <a:latin typeface="AvenirNext LT Pro" panose="020B0504020202020204" pitchFamily="34" charset="77"/>
              </a:rPr>
              <a:t>Protect your skin from the sun.</a:t>
            </a:r>
          </a:p>
          <a:p>
            <a:r>
              <a:rPr lang="en-US">
                <a:latin typeface="AvenirNext LT Pro" panose="020B0504020202020204" pitchFamily="34" charset="77"/>
              </a:rPr>
              <a:t>Eat a healthy diet.</a:t>
            </a:r>
          </a:p>
          <a:p>
            <a:r>
              <a:rPr lang="en-US">
                <a:latin typeface="AvenirNext LT Pro" panose="020B0504020202020204" pitchFamily="34" charset="77"/>
              </a:rPr>
              <a:t>Maintain a healthy weight, and be physically active.</a:t>
            </a:r>
          </a:p>
          <a:p>
            <a:r>
              <a:rPr lang="en-US">
                <a:latin typeface="AvenirNext LT Pro" panose="020B0504020202020204" pitchFamily="34" charset="77"/>
              </a:rPr>
              <a:t>Avoid risky behaviors.</a:t>
            </a:r>
          </a:p>
          <a:p>
            <a:r>
              <a:rPr lang="en-US">
                <a:latin typeface="AvenirNext LT Pro" panose="020B0504020202020204" pitchFamily="34" charset="77"/>
              </a:rPr>
              <a:t>Get immunized (HPV and hepatitis vaccines).</a:t>
            </a:r>
          </a:p>
          <a:p>
            <a:r>
              <a:rPr lang="en-US">
                <a:latin typeface="AvenirNext LT Pro" panose="020B0504020202020204" pitchFamily="34" charset="77"/>
              </a:rPr>
              <a:t>Seek regular medical care (also know your family medical history, and get regular cancer screenings).</a:t>
            </a:r>
          </a:p>
        </p:txBody>
      </p:sp>
    </p:spTree>
    <p:extLst>
      <p:ext uri="{BB962C8B-B14F-4D97-AF65-F5344CB8AC3E}">
        <p14:creationId xmlns:p14="http://schemas.microsoft.com/office/powerpoint/2010/main" val="157245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804863"/>
            <a:ext cx="10515600" cy="2852737"/>
          </a:xfrm>
        </p:spPr>
        <p:txBody>
          <a:bodyPr/>
          <a:lstStyle/>
          <a:p>
            <a:r>
              <a:rPr lang="en-US" b="1">
                <a:solidFill>
                  <a:srgbClr val="0A4A8E"/>
                </a:solidFill>
                <a:latin typeface="Avenir Next LT Pro" panose="020B0504020202020204" pitchFamily="34" charset="77"/>
              </a:rPr>
              <a:t>COMMON CANCER TERMS </a:t>
            </a:r>
          </a:p>
        </p:txBody>
      </p:sp>
    </p:spTree>
    <p:extLst>
      <p:ext uri="{BB962C8B-B14F-4D97-AF65-F5344CB8AC3E}">
        <p14:creationId xmlns:p14="http://schemas.microsoft.com/office/powerpoint/2010/main" val="3697855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COMMON CANCER TERMS </a:t>
            </a:r>
          </a:p>
        </p:txBody>
      </p:sp>
      <p:sp>
        <p:nvSpPr>
          <p:cNvPr id="3" name="Content Placeholder 2"/>
          <p:cNvSpPr>
            <a:spLocks noGrp="1"/>
          </p:cNvSpPr>
          <p:nvPr>
            <p:ph idx="1"/>
          </p:nvPr>
        </p:nvSpPr>
        <p:spPr>
          <a:xfrm>
            <a:off x="838200" y="1690688"/>
            <a:ext cx="10515600" cy="5020077"/>
          </a:xfrm>
        </p:spPr>
        <p:txBody>
          <a:bodyPr>
            <a:normAutofit/>
          </a:bodyPr>
          <a:lstStyle/>
          <a:p>
            <a:pPr lvl="0"/>
            <a:r>
              <a:rPr lang="en-US" b="1">
                <a:latin typeface="AvenirNext LT Pro" panose="020B0504020202020204" pitchFamily="34" charset="77"/>
              </a:rPr>
              <a:t>Benign (be-NINE): </a:t>
            </a:r>
            <a:r>
              <a:rPr lang="en-US">
                <a:latin typeface="AvenirNext LT Pro" panose="020B0504020202020204" pitchFamily="34" charset="77"/>
              </a:rPr>
              <a:t>a tumor that is not cancer</a:t>
            </a:r>
          </a:p>
          <a:p>
            <a:pPr lvl="0"/>
            <a:r>
              <a:rPr lang="en-US" b="1">
                <a:latin typeface="AvenirNext LT Pro" panose="020B0504020202020204" pitchFamily="34" charset="77"/>
              </a:rPr>
              <a:t>Biopsy (BY-op-see): </a:t>
            </a:r>
            <a:r>
              <a:rPr lang="en-US">
                <a:latin typeface="AvenirNext LT Pro" panose="020B0504020202020204" pitchFamily="34" charset="77"/>
              </a:rPr>
              <a:t>taking out a piece of tissue to see if cancer cells are in it</a:t>
            </a:r>
          </a:p>
          <a:p>
            <a:pPr lvl="0"/>
            <a:r>
              <a:rPr lang="en-US" b="1">
                <a:latin typeface="AvenirNext LT Pro" panose="020B0504020202020204" pitchFamily="34" charset="77"/>
              </a:rPr>
              <a:t>Cancer (CAN-sur): </a:t>
            </a:r>
            <a:r>
              <a:rPr lang="en-US">
                <a:latin typeface="AvenirNext LT Pro" panose="020B0504020202020204" pitchFamily="34" charset="77"/>
              </a:rPr>
              <a:t>a word used to describe more than 100 diseases in which cells grow out of control; or a tumor with cancer in it</a:t>
            </a:r>
          </a:p>
          <a:p>
            <a:pPr lvl="0"/>
            <a:r>
              <a:rPr lang="en-US" b="1">
                <a:latin typeface="AvenirNext LT Pro" panose="020B0504020202020204" pitchFamily="34" charset="77"/>
              </a:rPr>
              <a:t>Chemotherapy (key-mo-THER-uh-pee): </a:t>
            </a:r>
            <a:r>
              <a:rPr lang="en-US">
                <a:latin typeface="AvenirNext LT Pro" panose="020B0504020202020204" pitchFamily="34" charset="77"/>
              </a:rPr>
              <a:t>the use of drugs to treat disease. The word most often refers to drugs used to treat cancer. Sometimes it’s just called “chemo.”</a:t>
            </a:r>
          </a:p>
          <a:p>
            <a:pPr lvl="0"/>
            <a:r>
              <a:rPr lang="en-US" b="1">
                <a:latin typeface="AvenirNext LT Pro" panose="020B0504020202020204" pitchFamily="34" charset="77"/>
              </a:rPr>
              <a:t>Malignant (muh-LIG-nunt): </a:t>
            </a:r>
            <a:r>
              <a:rPr lang="en-US">
                <a:latin typeface="AvenirNext LT Pro" panose="020B0504020202020204" pitchFamily="34" charset="77"/>
              </a:rPr>
              <a:t>having cancer in it</a:t>
            </a:r>
          </a:p>
        </p:txBody>
      </p:sp>
    </p:spTree>
    <p:extLst>
      <p:ext uri="{BB962C8B-B14F-4D97-AF65-F5344CB8AC3E}">
        <p14:creationId xmlns:p14="http://schemas.microsoft.com/office/powerpoint/2010/main" val="1484286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10900" cy="1325563"/>
          </a:xfrm>
        </p:spPr>
        <p:txBody>
          <a:bodyPr/>
          <a:lstStyle/>
          <a:p>
            <a:r>
              <a:rPr lang="en-US" b="1">
                <a:solidFill>
                  <a:srgbClr val="0A4A8E"/>
                </a:solidFill>
                <a:latin typeface="Avenir Next LT Pro" panose="020B0504020202020204" pitchFamily="34" charset="77"/>
              </a:rPr>
              <a:t>COMMON CANCER </a:t>
            </a:r>
            <a:br>
              <a:rPr lang="en-US" b="1">
                <a:solidFill>
                  <a:srgbClr val="0A4A8E"/>
                </a:solidFill>
                <a:latin typeface="Avenir Next LT Pro" panose="020B0504020202020204" pitchFamily="34" charset="77"/>
              </a:rPr>
            </a:br>
            <a:r>
              <a:rPr lang="en-US" b="1">
                <a:solidFill>
                  <a:srgbClr val="0A4A8E"/>
                </a:solidFill>
                <a:latin typeface="Avenir Next LT Pro" panose="020B0504020202020204" pitchFamily="34" charset="77"/>
              </a:rPr>
              <a:t>TERMS CONTINUED </a:t>
            </a:r>
          </a:p>
        </p:txBody>
      </p:sp>
      <p:sp>
        <p:nvSpPr>
          <p:cNvPr id="3" name="Content Placeholder 2"/>
          <p:cNvSpPr>
            <a:spLocks noGrp="1"/>
          </p:cNvSpPr>
          <p:nvPr>
            <p:ph idx="1"/>
          </p:nvPr>
        </p:nvSpPr>
        <p:spPr>
          <a:xfrm>
            <a:off x="838200" y="1825625"/>
            <a:ext cx="10883900" cy="4351338"/>
          </a:xfrm>
        </p:spPr>
        <p:txBody>
          <a:bodyPr>
            <a:normAutofit fontScale="92500"/>
          </a:bodyPr>
          <a:lstStyle/>
          <a:p>
            <a:pPr lvl="0"/>
            <a:r>
              <a:rPr lang="en-US" b="1">
                <a:latin typeface="AvenirNext LT Pro" panose="020B0504020202020204" pitchFamily="34" charset="77"/>
              </a:rPr>
              <a:t>Metastasis/Metastasized (meh-TAS-tuh-sis/meh-TAS-tuh-sized): </a:t>
            </a:r>
            <a:r>
              <a:rPr lang="en-US">
                <a:latin typeface="AvenirNext LT Pro" panose="020B0504020202020204" pitchFamily="34" charset="77"/>
              </a:rPr>
              <a:t>the spread of cancer cells to distant parts of the body through the lymph system or bloodstream</a:t>
            </a:r>
          </a:p>
          <a:p>
            <a:pPr lvl="0"/>
            <a:r>
              <a:rPr lang="en-US" b="1">
                <a:latin typeface="AvenirNext LT Pro" panose="020B0504020202020204" pitchFamily="34" charset="77"/>
              </a:rPr>
              <a:t>Oncologist (on-KAHL-uh-jist): </a:t>
            </a:r>
            <a:r>
              <a:rPr lang="en-US">
                <a:latin typeface="AvenirNext LT Pro" panose="020B0504020202020204" pitchFamily="34" charset="77"/>
              </a:rPr>
              <a:t>a doctor who treats people who have cancer</a:t>
            </a:r>
          </a:p>
          <a:p>
            <a:pPr lvl="0"/>
            <a:r>
              <a:rPr lang="en-US" b="1">
                <a:latin typeface="AvenirNext LT Pro" panose="020B0504020202020204" pitchFamily="34" charset="77"/>
              </a:rPr>
              <a:t>Radiation therapy (ray-dee-A-shun THER-uh-pee): </a:t>
            </a:r>
            <a:r>
              <a:rPr lang="en-US">
                <a:latin typeface="AvenirNext LT Pro" panose="020B0504020202020204" pitchFamily="34" charset="77"/>
              </a:rPr>
              <a:t>the use of high-energy rays, like x-rays, to treat cancer</a:t>
            </a:r>
          </a:p>
          <a:p>
            <a:pPr lvl="0"/>
            <a:r>
              <a:rPr lang="en-US" b="1">
                <a:latin typeface="AvenirNext LT Pro" panose="020B0504020202020204" pitchFamily="34" charset="77"/>
              </a:rPr>
              <a:t>Remission (re-MISH-un): </a:t>
            </a:r>
            <a:r>
              <a:rPr lang="en-US">
                <a:latin typeface="AvenirNext LT Pro" panose="020B0504020202020204" pitchFamily="34" charset="77"/>
              </a:rPr>
              <a:t>when signs or symptoms of cancer are all or partly gone</a:t>
            </a:r>
          </a:p>
          <a:p>
            <a:pPr lvl="0"/>
            <a:r>
              <a:rPr lang="en-US" b="1">
                <a:latin typeface="AvenirNext LT Pro" panose="020B0504020202020204" pitchFamily="34" charset="77"/>
              </a:rPr>
              <a:t>Stage: </a:t>
            </a:r>
            <a:r>
              <a:rPr lang="en-US">
                <a:latin typeface="AvenirNext LT Pro" panose="020B0504020202020204" pitchFamily="34" charset="77"/>
              </a:rPr>
              <a:t>a word that tells whether a cancer has spread, and if so, how far</a:t>
            </a:r>
          </a:p>
        </p:txBody>
      </p:sp>
    </p:spTree>
    <p:extLst>
      <p:ext uri="{BB962C8B-B14F-4D97-AF65-F5344CB8AC3E}">
        <p14:creationId xmlns:p14="http://schemas.microsoft.com/office/powerpoint/2010/main" val="3319655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8263"/>
            <a:ext cx="10515600" cy="2852737"/>
          </a:xfrm>
        </p:spPr>
        <p:txBody>
          <a:bodyPr/>
          <a:lstStyle/>
          <a:p>
            <a:pPr algn="ctr"/>
            <a:r>
              <a:rPr lang="en-US" b="1">
                <a:solidFill>
                  <a:srgbClr val="0A4A8E"/>
                </a:solidFill>
                <a:latin typeface="Avenir Next LT Pro" panose="020B0504020202020204" pitchFamily="34" charset="77"/>
              </a:rPr>
              <a:t>TALKING TO YOUR HEALTH-CARE PROVIDER </a:t>
            </a:r>
          </a:p>
        </p:txBody>
      </p:sp>
    </p:spTree>
    <p:extLst>
      <p:ext uri="{BB962C8B-B14F-4D97-AF65-F5344CB8AC3E}">
        <p14:creationId xmlns:p14="http://schemas.microsoft.com/office/powerpoint/2010/main" val="444985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WHAT IS CANCER? </a:t>
            </a:r>
          </a:p>
        </p:txBody>
      </p:sp>
      <p:sp>
        <p:nvSpPr>
          <p:cNvPr id="3" name="Content Placeholder 2"/>
          <p:cNvSpPr>
            <a:spLocks noGrp="1"/>
          </p:cNvSpPr>
          <p:nvPr>
            <p:ph idx="1"/>
          </p:nvPr>
        </p:nvSpPr>
        <p:spPr>
          <a:xfrm>
            <a:off x="838200" y="1825625"/>
            <a:ext cx="10515600" cy="4351338"/>
          </a:xfrm>
        </p:spPr>
        <p:txBody>
          <a:bodyPr/>
          <a:lstStyle/>
          <a:p>
            <a:pPr marL="0" indent="0">
              <a:buNone/>
            </a:pPr>
            <a:r>
              <a:rPr lang="en-US" b="1">
                <a:latin typeface="AvenirNext LT Pro" panose="020B0504020202020204" pitchFamily="34" charset="77"/>
              </a:rPr>
              <a:t>Cancer (CAN-sur): </a:t>
            </a:r>
            <a:r>
              <a:rPr lang="en-US">
                <a:latin typeface="AvenirNext LT Pro" panose="020B0504020202020204" pitchFamily="34" charset="77"/>
              </a:rPr>
              <a:t>a word used to describe more than 100 diseases in which cells grow out of control; or a tumor with cancer in it</a:t>
            </a:r>
          </a:p>
          <a:p>
            <a:pPr marL="0" indent="0">
              <a:buNone/>
            </a:pPr>
            <a:endParaRPr lang="en-US">
              <a:latin typeface="AvenirNext LT Pro" panose="020B0504020202020204" pitchFamily="34" charset="77"/>
            </a:endParaRPr>
          </a:p>
          <a:p>
            <a:r>
              <a:rPr lang="en-US">
                <a:latin typeface="AvenirNext LT Pro" panose="020B0504020202020204" pitchFamily="34" charset="77"/>
              </a:rPr>
              <a:t>Cancer cells can then spread to other parts of the body. </a:t>
            </a:r>
          </a:p>
          <a:p>
            <a:r>
              <a:rPr lang="en-US">
                <a:latin typeface="AvenirNext LT Pro" panose="020B0504020202020204" pitchFamily="34" charset="77"/>
              </a:rPr>
              <a:t>These cells are unhealthy, and they take over normal cells, making it hard for the body to function normally. </a:t>
            </a:r>
          </a:p>
          <a:p>
            <a:r>
              <a:rPr lang="en-US">
                <a:latin typeface="AvenirNext LT Pro" panose="020B0504020202020204" pitchFamily="34" charset="77"/>
              </a:rPr>
              <a:t>You cannot catch cancer – it is not contagious.</a:t>
            </a:r>
          </a:p>
          <a:p>
            <a:pPr marL="0" indent="0">
              <a:buNone/>
            </a:pPr>
            <a:endParaRPr lang="en-US"/>
          </a:p>
          <a:p>
            <a:pPr marL="0" indent="0">
              <a:buNone/>
            </a:pPr>
            <a:endParaRPr lang="en-US"/>
          </a:p>
        </p:txBody>
      </p:sp>
    </p:spTree>
    <p:extLst>
      <p:ext uri="{BB962C8B-B14F-4D97-AF65-F5344CB8AC3E}">
        <p14:creationId xmlns:p14="http://schemas.microsoft.com/office/powerpoint/2010/main" val="270605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87" y="484190"/>
            <a:ext cx="5880652" cy="1427906"/>
          </a:xfrm>
        </p:spPr>
        <p:txBody>
          <a:bodyPr/>
          <a:lstStyle/>
          <a:p>
            <a:r>
              <a:rPr lang="en-US" b="1">
                <a:solidFill>
                  <a:srgbClr val="0A4A8E"/>
                </a:solidFill>
                <a:latin typeface="Avenir Next LT Pro" panose="020B0504020202020204" pitchFamily="34" charset="77"/>
              </a:rPr>
              <a:t>TALKING TO YOUR </a:t>
            </a:r>
            <a:br>
              <a:rPr lang="en-US" b="1">
                <a:solidFill>
                  <a:srgbClr val="0A4A8E"/>
                </a:solidFill>
                <a:latin typeface="Avenir Next LT Pro" panose="020B0504020202020204" pitchFamily="34" charset="77"/>
              </a:rPr>
            </a:br>
            <a:r>
              <a:rPr lang="en-US" b="1">
                <a:solidFill>
                  <a:srgbClr val="0A4A8E"/>
                </a:solidFill>
                <a:latin typeface="Avenir Next LT Pro" panose="020B0504020202020204" pitchFamily="34" charset="77"/>
              </a:rPr>
              <a:t>HEALTH-CARE PROVIDER </a:t>
            </a:r>
          </a:p>
        </p:txBody>
      </p:sp>
      <p:sp>
        <p:nvSpPr>
          <p:cNvPr id="3" name="Content Placeholder 2"/>
          <p:cNvSpPr>
            <a:spLocks noGrp="1"/>
          </p:cNvSpPr>
          <p:nvPr>
            <p:ph idx="1"/>
          </p:nvPr>
        </p:nvSpPr>
        <p:spPr>
          <a:xfrm>
            <a:off x="448587" y="2170706"/>
            <a:ext cx="5880652" cy="4687294"/>
          </a:xfrm>
        </p:spPr>
        <p:txBody>
          <a:bodyPr/>
          <a:lstStyle/>
          <a:p>
            <a:pPr>
              <a:lnSpc>
                <a:spcPct val="100000"/>
              </a:lnSpc>
            </a:pPr>
            <a:r>
              <a:rPr lang="en-US" sz="2600">
                <a:latin typeface="AvenirNext LT Pro" panose="020B0504020202020204" pitchFamily="34" charset="77"/>
              </a:rPr>
              <a:t>Be sure to write down your questions before you meet with a health-care provider.</a:t>
            </a:r>
          </a:p>
          <a:p>
            <a:pPr>
              <a:lnSpc>
                <a:spcPct val="100000"/>
              </a:lnSpc>
            </a:pPr>
            <a:r>
              <a:rPr lang="en-US" sz="2600">
                <a:latin typeface="AvenirNext LT Pro" panose="020B0504020202020204" pitchFamily="34" charset="77"/>
              </a:rPr>
              <a:t>Take notes on what your doctor says.</a:t>
            </a:r>
          </a:p>
          <a:p>
            <a:pPr>
              <a:lnSpc>
                <a:spcPct val="100000"/>
              </a:lnSpc>
            </a:pPr>
            <a:r>
              <a:rPr lang="en-US" sz="2600">
                <a:latin typeface="AvenirNext LT Pro" panose="020B0504020202020204" pitchFamily="34" charset="77"/>
              </a:rPr>
              <a:t>Ask if you can record your visits.</a:t>
            </a:r>
          </a:p>
          <a:p>
            <a:pPr>
              <a:lnSpc>
                <a:spcPct val="100000"/>
              </a:lnSpc>
            </a:pPr>
            <a:r>
              <a:rPr lang="en-US" sz="2600">
                <a:latin typeface="AvenirNext LT Pro" panose="020B0504020202020204" pitchFamily="34" charset="77"/>
              </a:rPr>
              <a:t>Take a family member or friend with you. They can help remind you of questions to ask and take notes for you.</a:t>
            </a:r>
          </a:p>
          <a:p>
            <a:endParaRPr lang="en-US"/>
          </a:p>
        </p:txBody>
      </p:sp>
      <p:pic>
        <p:nvPicPr>
          <p:cNvPr id="4" name="Picture 3">
            <a:extLst>
              <a:ext uri="{FF2B5EF4-FFF2-40B4-BE49-F238E27FC236}">
                <a16:creationId xmlns:a16="http://schemas.microsoft.com/office/drawing/2014/main" id="{51BAD221-58A6-664F-AF35-4DAF71E98C0E}"/>
              </a:ext>
            </a:extLst>
          </p:cNvPr>
          <p:cNvPicPr>
            <a:picLocks noChangeAspect="1"/>
          </p:cNvPicPr>
          <p:nvPr/>
        </p:nvPicPr>
        <p:blipFill rotWithShape="1">
          <a:blip r:embed="rId3">
            <a:extLst>
              <a:ext uri="{28A0092B-C50C-407E-A947-70E740481C1C}">
                <a14:useLocalDpi xmlns:a14="http://schemas.microsoft.com/office/drawing/2010/main"/>
              </a:ext>
            </a:extLst>
          </a:blip>
          <a:srcRect l="14613"/>
          <a:stretch/>
        </p:blipFill>
        <p:spPr>
          <a:xfrm>
            <a:off x="6432604" y="0"/>
            <a:ext cx="5759395" cy="6858000"/>
          </a:xfrm>
          <a:prstGeom prst="rect">
            <a:avLst/>
          </a:prstGeom>
        </p:spPr>
      </p:pic>
    </p:spTree>
    <p:extLst>
      <p:ext uri="{BB962C8B-B14F-4D97-AF65-F5344CB8AC3E}">
        <p14:creationId xmlns:p14="http://schemas.microsoft.com/office/powerpoint/2010/main" val="63531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WHAT TO ASK WHEN YOU’RE TOLD YOU HAVE CANCER: </a:t>
            </a:r>
          </a:p>
        </p:txBody>
      </p:sp>
      <p:sp>
        <p:nvSpPr>
          <p:cNvPr id="3" name="Content Placeholder 2"/>
          <p:cNvSpPr>
            <a:spLocks noGrp="1"/>
          </p:cNvSpPr>
          <p:nvPr>
            <p:ph idx="1"/>
          </p:nvPr>
        </p:nvSpPr>
        <p:spPr>
          <a:xfrm>
            <a:off x="838200" y="1825625"/>
            <a:ext cx="6588086" cy="4351338"/>
          </a:xfrm>
        </p:spPr>
        <p:txBody>
          <a:bodyPr vert="horz" lIns="91440" tIns="45720" rIns="91440" bIns="45720" rtlCol="0" anchor="t">
            <a:normAutofit fontScale="92500" lnSpcReduction="10000"/>
          </a:bodyPr>
          <a:lstStyle/>
          <a:p>
            <a:pPr lvl="0">
              <a:lnSpc>
                <a:spcPct val="100000"/>
              </a:lnSpc>
            </a:pPr>
            <a:r>
              <a:rPr lang="en-US">
                <a:latin typeface="AvenirNext LT Pro" panose="020B0504020202020204" pitchFamily="34" charset="77"/>
              </a:rPr>
              <a:t>What kind of cancer is it?</a:t>
            </a:r>
          </a:p>
          <a:p>
            <a:pPr>
              <a:lnSpc>
                <a:spcPct val="100000"/>
              </a:lnSpc>
            </a:pPr>
            <a:r>
              <a:rPr lang="en-US">
                <a:latin typeface="AvenirNext LT Pro"/>
              </a:rPr>
              <a:t>Is there a genetic link that I should be aware to inform my children/family members?</a:t>
            </a:r>
          </a:p>
          <a:p>
            <a:pPr lvl="0">
              <a:lnSpc>
                <a:spcPct val="100000"/>
              </a:lnSpc>
            </a:pPr>
            <a:r>
              <a:rPr lang="en-US">
                <a:latin typeface="AvenirNext LT Pro" panose="020B0504020202020204" pitchFamily="34" charset="77"/>
              </a:rPr>
              <a:t>Where is the cancer located? Has it spread beyond where it started?</a:t>
            </a:r>
          </a:p>
          <a:p>
            <a:pPr lvl="0">
              <a:lnSpc>
                <a:spcPct val="100000"/>
              </a:lnSpc>
            </a:pPr>
            <a:r>
              <a:rPr lang="en-US">
                <a:latin typeface="AvenirNext LT Pro" panose="020B0504020202020204" pitchFamily="34" charset="77"/>
              </a:rPr>
              <a:t>What is the cancer’s stage? What does that mean?</a:t>
            </a:r>
          </a:p>
          <a:p>
            <a:pPr lvl="0">
              <a:lnSpc>
                <a:spcPct val="100000"/>
              </a:lnSpc>
            </a:pPr>
            <a:r>
              <a:rPr lang="en-US">
                <a:latin typeface="AvenirNext LT Pro" panose="020B0504020202020204" pitchFamily="34" charset="77"/>
              </a:rPr>
              <a:t>How does this affect my treatment options and long-term outcome (prognosis)?</a:t>
            </a:r>
          </a:p>
          <a:p>
            <a:pPr lvl="0">
              <a:lnSpc>
                <a:spcPct val="100000"/>
              </a:lnSpc>
            </a:pPr>
            <a:r>
              <a:rPr lang="en-US">
                <a:latin typeface="AvenirNext LT Pro" panose="020B0504020202020204" pitchFamily="34" charset="77"/>
              </a:rPr>
              <a:t>What are my treatment choices?</a:t>
            </a:r>
          </a:p>
          <a:p>
            <a:endParaRPr lang="en-US"/>
          </a:p>
        </p:txBody>
      </p:sp>
      <p:pic>
        <p:nvPicPr>
          <p:cNvPr id="4" name="Picture 3">
            <a:extLst>
              <a:ext uri="{FF2B5EF4-FFF2-40B4-BE49-F238E27FC236}">
                <a16:creationId xmlns:a16="http://schemas.microsoft.com/office/drawing/2014/main" id="{F6EF631D-E0AA-834E-8582-20A6E58F267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33252" y="1825625"/>
            <a:ext cx="4110826" cy="3964876"/>
          </a:xfrm>
          <a:prstGeom prst="rect">
            <a:avLst/>
          </a:prstGeom>
        </p:spPr>
      </p:pic>
    </p:spTree>
    <p:extLst>
      <p:ext uri="{BB962C8B-B14F-4D97-AF65-F5344CB8AC3E}">
        <p14:creationId xmlns:p14="http://schemas.microsoft.com/office/powerpoint/2010/main" val="1338803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WHAT TO ASK WHEN DECIDING ON A TREATMENT:</a:t>
            </a:r>
          </a:p>
        </p:txBody>
      </p:sp>
      <p:sp>
        <p:nvSpPr>
          <p:cNvPr id="3" name="Content Placeholder 2"/>
          <p:cNvSpPr>
            <a:spLocks noGrp="1"/>
          </p:cNvSpPr>
          <p:nvPr>
            <p:ph idx="1"/>
          </p:nvPr>
        </p:nvSpPr>
        <p:spPr/>
        <p:txBody>
          <a:bodyPr/>
          <a:lstStyle/>
          <a:p>
            <a:pPr lvl="0"/>
            <a:r>
              <a:rPr lang="en-US">
                <a:latin typeface="AvenirNext LT Pro" panose="020B0504020202020204" pitchFamily="34" charset="77"/>
              </a:rPr>
              <a:t>How much will I have to pay for treatment? Will my insurance cover any of it?</a:t>
            </a:r>
          </a:p>
          <a:p>
            <a:pPr lvl="0"/>
            <a:r>
              <a:rPr lang="en-US">
                <a:latin typeface="AvenirNext LT Pro" panose="020B0504020202020204" pitchFamily="34" charset="77"/>
              </a:rPr>
              <a:t>How long will treatment last? What will it involve? Where will it be done?</a:t>
            </a:r>
          </a:p>
          <a:p>
            <a:pPr lvl="0"/>
            <a:r>
              <a:rPr lang="en-US">
                <a:latin typeface="AvenirNext LT Pro" panose="020B0504020202020204" pitchFamily="34" charset="77"/>
              </a:rPr>
              <a:t>What risks and side effects should I expect? What can I do to reduce the side effects of the treatment?</a:t>
            </a:r>
          </a:p>
          <a:p>
            <a:pPr lvl="0"/>
            <a:r>
              <a:rPr lang="en-US">
                <a:latin typeface="AvenirNext LT Pro" panose="020B0504020202020204" pitchFamily="34" charset="77"/>
              </a:rPr>
              <a:t>What are the chances the cancer will come back after this treatment?</a:t>
            </a:r>
          </a:p>
          <a:p>
            <a:pPr lvl="0"/>
            <a:r>
              <a:rPr lang="en-US">
                <a:latin typeface="AvenirNext LT Pro" panose="020B0504020202020204" pitchFamily="34" charset="77"/>
              </a:rPr>
              <a:t>How will treatment affect my daily activities?</a:t>
            </a:r>
          </a:p>
          <a:p>
            <a:pPr lvl="0"/>
            <a:r>
              <a:rPr lang="en-US">
                <a:latin typeface="AvenirNext LT Pro" panose="020B0504020202020204" pitchFamily="34" charset="77"/>
              </a:rPr>
              <a:t>What should I do to get ready for treatment?</a:t>
            </a:r>
          </a:p>
          <a:p>
            <a:endParaRPr lang="en-US"/>
          </a:p>
        </p:txBody>
      </p:sp>
    </p:spTree>
    <p:extLst>
      <p:ext uri="{BB962C8B-B14F-4D97-AF65-F5344CB8AC3E}">
        <p14:creationId xmlns:p14="http://schemas.microsoft.com/office/powerpoint/2010/main" val="3414531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WHAT TO ASK DURING TREATMENT: </a:t>
            </a:r>
          </a:p>
        </p:txBody>
      </p:sp>
      <p:sp>
        <p:nvSpPr>
          <p:cNvPr id="3" name="Content Placeholder 2"/>
          <p:cNvSpPr>
            <a:spLocks noGrp="1"/>
          </p:cNvSpPr>
          <p:nvPr>
            <p:ph idx="1"/>
          </p:nvPr>
        </p:nvSpPr>
        <p:spPr/>
        <p:txBody>
          <a:bodyPr/>
          <a:lstStyle/>
          <a:p>
            <a:pPr lvl="0"/>
            <a:r>
              <a:rPr lang="en-US">
                <a:latin typeface="AvenirNext LT Pro" panose="020B0504020202020204" pitchFamily="34" charset="77"/>
              </a:rPr>
              <a:t>How will we know if the treatment is working?</a:t>
            </a:r>
          </a:p>
          <a:p>
            <a:pPr lvl="0"/>
            <a:r>
              <a:rPr lang="en-US">
                <a:latin typeface="AvenirNext LT Pro" panose="020B0504020202020204" pitchFamily="34" charset="77"/>
              </a:rPr>
              <a:t>What symptoms or side effects should I tell you about right away?</a:t>
            </a:r>
          </a:p>
          <a:p>
            <a:pPr lvl="0"/>
            <a:r>
              <a:rPr lang="en-US">
                <a:latin typeface="AvenirNext LT Pro" panose="020B0504020202020204" pitchFamily="34" charset="77"/>
              </a:rPr>
              <a:t>Can you suggest a mental-health professional I can see if I start to feel overwhelmed, depressed, or distressed?</a:t>
            </a:r>
          </a:p>
          <a:p>
            <a:pPr lvl="0"/>
            <a:r>
              <a:rPr lang="en-US">
                <a:latin typeface="AvenirNext LT Pro" panose="020B0504020202020204" pitchFamily="34" charset="77"/>
              </a:rPr>
              <a:t>Are there any limits on what I can eat during treatment? What kind of exercise should I do, and how often?</a:t>
            </a:r>
          </a:p>
          <a:p>
            <a:pPr lvl="0"/>
            <a:r>
              <a:rPr lang="en-US">
                <a:latin typeface="AvenirNext LT Pro" panose="020B0504020202020204" pitchFamily="34" charset="77"/>
              </a:rPr>
              <a:t>Will I need special tests, such as imaging scans or blood tests, and how often?</a:t>
            </a:r>
          </a:p>
          <a:p>
            <a:endParaRPr lang="en-US"/>
          </a:p>
        </p:txBody>
      </p:sp>
    </p:spTree>
    <p:extLst>
      <p:ext uri="{BB962C8B-B14F-4D97-AF65-F5344CB8AC3E}">
        <p14:creationId xmlns:p14="http://schemas.microsoft.com/office/powerpoint/2010/main" val="1377458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WHAT TO ASK AFTER TREATMENT:</a:t>
            </a:r>
          </a:p>
        </p:txBody>
      </p:sp>
      <p:sp>
        <p:nvSpPr>
          <p:cNvPr id="3" name="Content Placeholder 2"/>
          <p:cNvSpPr>
            <a:spLocks noGrp="1"/>
          </p:cNvSpPr>
          <p:nvPr>
            <p:ph idx="1"/>
          </p:nvPr>
        </p:nvSpPr>
        <p:spPr>
          <a:xfrm>
            <a:off x="838200" y="1825625"/>
            <a:ext cx="6532659" cy="4351338"/>
          </a:xfrm>
        </p:spPr>
        <p:txBody>
          <a:bodyPr/>
          <a:lstStyle/>
          <a:p>
            <a:r>
              <a:rPr lang="en-US">
                <a:latin typeface="AvenirNext LT Pro" panose="020B0504020202020204" pitchFamily="34" charset="77"/>
              </a:rPr>
              <a:t>What type of follow-up will I need after treatment?</a:t>
            </a:r>
          </a:p>
          <a:p>
            <a:r>
              <a:rPr lang="en-US">
                <a:latin typeface="AvenirNext LT Pro" panose="020B0504020202020204" pitchFamily="34" charset="77"/>
              </a:rPr>
              <a:t>How will I know if the cancer has come back? What should I watch for?</a:t>
            </a:r>
          </a:p>
          <a:p>
            <a:r>
              <a:rPr lang="en-US">
                <a:latin typeface="AvenirNext LT Pro" panose="020B0504020202020204" pitchFamily="34" charset="77"/>
              </a:rPr>
              <a:t>What are my options if the cancer comes back?</a:t>
            </a:r>
          </a:p>
          <a:p>
            <a:r>
              <a:rPr lang="en-US">
                <a:latin typeface="AvenirNext LT Pro" panose="020B0504020202020204" pitchFamily="34" charset="77"/>
              </a:rPr>
              <a:t>Are there any limits on what I can eat after treatment? What kind of exercise should I do, and how often?</a:t>
            </a:r>
          </a:p>
          <a:p>
            <a:endParaRPr lang="en-US"/>
          </a:p>
        </p:txBody>
      </p:sp>
      <p:pic>
        <p:nvPicPr>
          <p:cNvPr id="4" name="Picture 3">
            <a:extLst>
              <a:ext uri="{FF2B5EF4-FFF2-40B4-BE49-F238E27FC236}">
                <a16:creationId xmlns:a16="http://schemas.microsoft.com/office/drawing/2014/main" id="{8837EA1C-A5BC-4946-9588-3F17A7D3C20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85543" y="1825625"/>
            <a:ext cx="4108541" cy="4336127"/>
          </a:xfrm>
          <a:prstGeom prst="rect">
            <a:avLst/>
          </a:prstGeom>
        </p:spPr>
      </p:pic>
    </p:spTree>
    <p:extLst>
      <p:ext uri="{BB962C8B-B14F-4D97-AF65-F5344CB8AC3E}">
        <p14:creationId xmlns:p14="http://schemas.microsoft.com/office/powerpoint/2010/main" val="2529129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452563"/>
            <a:ext cx="10515600" cy="2852737"/>
          </a:xfrm>
        </p:spPr>
        <p:txBody>
          <a:bodyPr/>
          <a:lstStyle/>
          <a:p>
            <a:pPr algn="ctr"/>
            <a:r>
              <a:rPr lang="en-US" b="1">
                <a:solidFill>
                  <a:srgbClr val="0A4A8E"/>
                </a:solidFill>
                <a:latin typeface="Avenir Next LT Pro" panose="020B0504020202020204" pitchFamily="34" charset="77"/>
              </a:rPr>
              <a:t>QUICK OVERVIEW AND QUESTIONS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4407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b="1">
                <a:solidFill>
                  <a:srgbClr val="0A4A8E"/>
                </a:solidFill>
                <a:latin typeface="Avenir Next LT Pro" panose="020B0504020202020204" pitchFamily="34" charset="77"/>
              </a:rPr>
              <a:t>STEPS TO REDUCE </a:t>
            </a:r>
            <a:br>
              <a:rPr lang="en-US" b="1">
                <a:solidFill>
                  <a:srgbClr val="0A4A8E"/>
                </a:solidFill>
                <a:latin typeface="Avenir Next LT Pro" panose="020B0504020202020204" pitchFamily="34" charset="77"/>
              </a:rPr>
            </a:br>
            <a:r>
              <a:rPr lang="en-US" b="1">
                <a:solidFill>
                  <a:srgbClr val="0A4A8E"/>
                </a:solidFill>
                <a:latin typeface="Avenir Next LT Pro" panose="020B0504020202020204" pitchFamily="34" charset="77"/>
              </a:rPr>
              <a:t>YOUR CANCER RISKS</a:t>
            </a:r>
          </a:p>
        </p:txBody>
      </p:sp>
      <p:sp>
        <p:nvSpPr>
          <p:cNvPr id="3" name="Content Placeholder 2"/>
          <p:cNvSpPr>
            <a:spLocks noGrp="1"/>
          </p:cNvSpPr>
          <p:nvPr>
            <p:ph idx="1"/>
          </p:nvPr>
        </p:nvSpPr>
        <p:spPr>
          <a:xfrm>
            <a:off x="838200" y="1825625"/>
            <a:ext cx="10515600" cy="5449818"/>
          </a:xfrm>
        </p:spPr>
        <p:txBody>
          <a:bodyPr>
            <a:normAutofit lnSpcReduction="10000"/>
          </a:bodyPr>
          <a:lstStyle/>
          <a:p>
            <a:pPr>
              <a:lnSpc>
                <a:spcPct val="110000"/>
              </a:lnSpc>
            </a:pPr>
            <a:r>
              <a:rPr lang="en-US" sz="2600">
                <a:latin typeface="AvenirNext LT Pro" panose="020B0504020202020204" pitchFamily="34" charset="77"/>
              </a:rPr>
              <a:t>Don’t use tobacco.</a:t>
            </a:r>
          </a:p>
          <a:p>
            <a:pPr>
              <a:lnSpc>
                <a:spcPct val="110000"/>
              </a:lnSpc>
            </a:pPr>
            <a:r>
              <a:rPr lang="en-US" sz="2600">
                <a:latin typeface="AvenirNext LT Pro" panose="020B0504020202020204" pitchFamily="34" charset="77"/>
              </a:rPr>
              <a:t>Protect your skin from the sun.</a:t>
            </a:r>
          </a:p>
          <a:p>
            <a:pPr>
              <a:lnSpc>
                <a:spcPct val="110000"/>
              </a:lnSpc>
            </a:pPr>
            <a:r>
              <a:rPr lang="en-US" sz="2600">
                <a:latin typeface="AvenirNext LT Pro" panose="020B0504020202020204" pitchFamily="34" charset="77"/>
              </a:rPr>
              <a:t>Eat a healthy diet.</a:t>
            </a:r>
          </a:p>
          <a:p>
            <a:pPr>
              <a:lnSpc>
                <a:spcPct val="110000"/>
              </a:lnSpc>
            </a:pPr>
            <a:r>
              <a:rPr lang="en-US" sz="2600">
                <a:latin typeface="AvenirNext LT Pro" panose="020B0504020202020204" pitchFamily="34" charset="77"/>
              </a:rPr>
              <a:t>Maintain a healthy weight, and be physically active.</a:t>
            </a:r>
          </a:p>
          <a:p>
            <a:pPr>
              <a:lnSpc>
                <a:spcPct val="110000"/>
              </a:lnSpc>
            </a:pPr>
            <a:r>
              <a:rPr lang="en-US" sz="2600">
                <a:latin typeface="AvenirNext LT Pro" panose="020B0504020202020204" pitchFamily="34" charset="77"/>
              </a:rPr>
              <a:t>Avoid risky behaviors.</a:t>
            </a:r>
          </a:p>
          <a:p>
            <a:pPr>
              <a:lnSpc>
                <a:spcPct val="110000"/>
              </a:lnSpc>
            </a:pPr>
            <a:r>
              <a:rPr lang="en-US" sz="2600">
                <a:latin typeface="AvenirNext LT Pro" panose="020B0504020202020204" pitchFamily="34" charset="77"/>
              </a:rPr>
              <a:t>Get immunized (HPV and hepatitis vaccines).</a:t>
            </a:r>
          </a:p>
          <a:p>
            <a:pPr>
              <a:lnSpc>
                <a:spcPct val="110000"/>
              </a:lnSpc>
            </a:pPr>
            <a:r>
              <a:rPr lang="en-US" sz="2600">
                <a:latin typeface="AvenirNext LT Pro" panose="020B0504020202020204" pitchFamily="34" charset="77"/>
              </a:rPr>
              <a:t>Seek regular medical care (also know your family medical history, and get regular cancer screenings).</a:t>
            </a:r>
          </a:p>
          <a:p>
            <a:pPr>
              <a:lnSpc>
                <a:spcPct val="110000"/>
              </a:lnSpc>
            </a:pPr>
            <a:r>
              <a:rPr lang="en-US" sz="2600">
                <a:latin typeface="AvenirNext LT Pro" panose="020B0504020202020204" pitchFamily="34" charset="77"/>
              </a:rPr>
              <a:t>Be a part of your treatment team (ask questions, and stay informed).</a:t>
            </a:r>
          </a:p>
        </p:txBody>
      </p:sp>
    </p:spTree>
    <p:extLst>
      <p:ext uri="{BB962C8B-B14F-4D97-AF65-F5344CB8AC3E}">
        <p14:creationId xmlns:p14="http://schemas.microsoft.com/office/powerpoint/2010/main" val="2671486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REFERENCES </a:t>
            </a:r>
          </a:p>
        </p:txBody>
      </p:sp>
      <p:sp>
        <p:nvSpPr>
          <p:cNvPr id="3" name="Content Placeholder 2"/>
          <p:cNvSpPr>
            <a:spLocks noGrp="1"/>
          </p:cNvSpPr>
          <p:nvPr>
            <p:ph idx="1"/>
          </p:nvPr>
        </p:nvSpPr>
        <p:spPr/>
        <p:txBody>
          <a:bodyPr>
            <a:normAutofit fontScale="47500" lnSpcReduction="20000"/>
          </a:bodyPr>
          <a:lstStyle/>
          <a:p>
            <a:r>
              <a:rPr lang="en-US">
                <a:latin typeface="AvenirNext LT Pro" panose="020B0504020202020204" pitchFamily="34" charset="77"/>
              </a:rPr>
              <a:t>http://www2.ca.uky.edu/agcomm/pubs/FCS3/FCS3616/FCS3616.pdf</a:t>
            </a:r>
          </a:p>
          <a:p>
            <a:r>
              <a:rPr lang="en-US">
                <a:latin typeface="AvenirNext LT Pro" panose="020B0504020202020204" pitchFamily="34" charset="77"/>
              </a:rPr>
              <a:t>https://www.cancer.org/cancer/cancer-basics/what-is-cancer.html</a:t>
            </a:r>
          </a:p>
          <a:p>
            <a:r>
              <a:rPr lang="en-US">
                <a:latin typeface="AvenirNext LT Pro" panose="020B0504020202020204" pitchFamily="34" charset="77"/>
              </a:rPr>
              <a:t>https://cancerstatisticscenter.cancer.org/?_ga=2.250724100.341714021.1567711741-2081424837.1566955791#!/state/Kentucky</a:t>
            </a:r>
          </a:p>
          <a:p>
            <a:r>
              <a:rPr lang="en-US">
                <a:latin typeface="AvenirNext LT Pro" panose="020B0504020202020204" pitchFamily="34" charset="77"/>
              </a:rPr>
              <a:t>https://www.cancer.gov/about-cancer/understanding/what-is-cancer</a:t>
            </a:r>
          </a:p>
          <a:p>
            <a:r>
              <a:rPr lang="en-US">
                <a:latin typeface="AvenirNext LT Pro" panose="020B0504020202020204" pitchFamily="34" charset="77"/>
              </a:rPr>
              <a:t>Anand, Preetha et al. “Cancer is a preventable disease that requires major lifestyle changes.” Pharmaceutical research vol. 25,9 (2008): 2097-116. doi:10.1007/s11095-008-9661-9</a:t>
            </a:r>
          </a:p>
          <a:p>
            <a:r>
              <a:rPr lang="en-US">
                <a:latin typeface="AvenirNext LT Pro" panose="020B0504020202020204" pitchFamily="34" charset="77"/>
              </a:rPr>
              <a:t>Khan, Naghma et al. “Lifestyle as risk factor for cancer: Evidence from human studies.” Cancer letters vol. 293,2 (2010): 133-43. doi:10.1016/j.canlet.2009.12.013</a:t>
            </a:r>
          </a:p>
          <a:p>
            <a:r>
              <a:rPr lang="en-US">
                <a:latin typeface="AvenirNext LT Pro" panose="020B0504020202020204" pitchFamily="34" charset="77"/>
              </a:rPr>
              <a:t>https://www.cancer.gov/about-cancer/causes-prevention/risk</a:t>
            </a:r>
          </a:p>
          <a:p>
            <a:r>
              <a:rPr lang="en-US">
                <a:latin typeface="AvenirNext LT Pro" panose="020B0504020202020204" pitchFamily="34" charset="77"/>
              </a:rPr>
              <a:t>https://www.cancer.org/latest-news/6-steps-to-help-lower-your-cancer-risk.html</a:t>
            </a:r>
          </a:p>
          <a:p>
            <a:r>
              <a:rPr lang="en-US">
                <a:latin typeface="AvenirNext LT Pro" panose="020B0504020202020204" pitchFamily="34" charset="77"/>
              </a:rPr>
              <a:t>https://www.cancer.gov/about-cancer/coping/adjusting-to-cancer/talk-with-doctors</a:t>
            </a:r>
          </a:p>
          <a:p>
            <a:r>
              <a:rPr lang="en-US">
                <a:latin typeface="AvenirNext LT Pro" panose="020B0504020202020204" pitchFamily="34" charset="77"/>
              </a:rPr>
              <a:t>https://www.canceradvocacy.org/resources/communicating-with-your-doctor/asking-questions-who-when-how/</a:t>
            </a:r>
          </a:p>
          <a:p>
            <a:r>
              <a:rPr lang="en-US">
                <a:latin typeface="AvenirNext LT Pro" panose="020B0504020202020204" pitchFamily="34" charset="77"/>
              </a:rPr>
              <a:t>https://www.cancer.org/treatment/finding-and-paying-for-treatment/choosing-your-treatment-team/the-doctor-patient-relationship.html</a:t>
            </a:r>
          </a:p>
          <a:p>
            <a:r>
              <a:rPr lang="en-US">
                <a:latin typeface="AvenirNext LT Pro" panose="020B0504020202020204" pitchFamily="34" charset="77"/>
              </a:rPr>
              <a:t>https://www.cancer.org/treatment/finding-and-paying-for-treatment/choosing-your-treatment-team/questions-to-ask-your-doctor.html</a:t>
            </a:r>
          </a:p>
          <a:p>
            <a:r>
              <a:rPr lang="en-US">
                <a:latin typeface="AvenirNext LT Pro" panose="020B0504020202020204" pitchFamily="34" charset="77"/>
              </a:rPr>
              <a:t>https://www.cancer.org/content/dam/cancer-org/cancer-control/en/worksheets/questions-to-ask-about-my-cancer.pdf</a:t>
            </a:r>
          </a:p>
          <a:p>
            <a:r>
              <a:rPr lang="en-US">
                <a:latin typeface="AvenirNext LT Pro" panose="020B0504020202020204" pitchFamily="34" charset="77"/>
              </a:rPr>
              <a:t>North American Association of Central Cancer Registries (NAACCR), 2018</a:t>
            </a:r>
          </a:p>
          <a:p>
            <a:r>
              <a:rPr lang="en-US">
                <a:latin typeface="AvenirNext LT Pro" panose="020B0504020202020204" pitchFamily="34" charset="77"/>
              </a:rPr>
              <a:t>https://ukhealthcare.uky.edu/sites/default/files/markey-cancer-center-annual-report-2018.pdf</a:t>
            </a:r>
          </a:p>
        </p:txBody>
      </p:sp>
      <p:pic>
        <p:nvPicPr>
          <p:cNvPr id="4" name="Picture 3">
            <a:extLst>
              <a:ext uri="{FF2B5EF4-FFF2-40B4-BE49-F238E27FC236}">
                <a16:creationId xmlns:a16="http://schemas.microsoft.com/office/drawing/2014/main" id="{8C9D7AB6-1CB1-A844-8A19-96A0FFA7A9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67883" y="298449"/>
            <a:ext cx="3224117" cy="1458913"/>
          </a:xfrm>
          <a:prstGeom prst="rect">
            <a:avLst/>
          </a:prstGeom>
        </p:spPr>
      </p:pic>
    </p:spTree>
    <p:extLst>
      <p:ext uri="{BB962C8B-B14F-4D97-AF65-F5344CB8AC3E}">
        <p14:creationId xmlns:p14="http://schemas.microsoft.com/office/powerpoint/2010/main" val="203086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8164430" y="2657295"/>
            <a:ext cx="4027570" cy="4027570"/>
          </a:xfrm>
          <a:prstGeom prst="rect">
            <a:avLst/>
          </a:prstGeom>
        </p:spPr>
      </p:pic>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CANCER IN KENTUCKY </a:t>
            </a:r>
          </a:p>
        </p:txBody>
      </p:sp>
      <p:sp>
        <p:nvSpPr>
          <p:cNvPr id="3" name="Content Placeholder 2"/>
          <p:cNvSpPr>
            <a:spLocks noGrp="1"/>
          </p:cNvSpPr>
          <p:nvPr>
            <p:ph idx="1"/>
          </p:nvPr>
        </p:nvSpPr>
        <p:spPr>
          <a:xfrm>
            <a:off x="838200" y="1825625"/>
            <a:ext cx="10406063" cy="4351338"/>
          </a:xfrm>
        </p:spPr>
        <p:txBody>
          <a:bodyPr/>
          <a:lstStyle/>
          <a:p>
            <a:pPr>
              <a:lnSpc>
                <a:spcPct val="100000"/>
              </a:lnSpc>
            </a:pPr>
            <a:r>
              <a:rPr lang="en-US">
                <a:latin typeface="AvenirNext LT Pro" panose="020B0504020202020204" pitchFamily="34" charset="77"/>
              </a:rPr>
              <a:t>Kentucky has the unfortunate distinction of being No. 1 in occurrence and death rates of cancer in the United States.</a:t>
            </a:r>
          </a:p>
          <a:p>
            <a:pPr>
              <a:lnSpc>
                <a:spcPct val="100000"/>
              </a:lnSpc>
            </a:pPr>
            <a:r>
              <a:rPr lang="en-US">
                <a:latin typeface="AvenirNext LT Pro" panose="020B0504020202020204" pitchFamily="34" charset="77"/>
              </a:rPr>
              <a:t>Eastern Kentucky faces a significantly higher rate </a:t>
            </a:r>
            <a:br>
              <a:rPr lang="en-US">
                <a:latin typeface="AvenirNext LT Pro" panose="020B0504020202020204" pitchFamily="34" charset="77"/>
              </a:rPr>
            </a:br>
            <a:r>
              <a:rPr lang="en-US">
                <a:latin typeface="AvenirNext LT Pro" panose="020B0504020202020204" pitchFamily="34" charset="77"/>
              </a:rPr>
              <a:t>of death and disease than the rest of the state and </a:t>
            </a:r>
            <a:br>
              <a:rPr lang="en-US">
                <a:latin typeface="AvenirNext LT Pro" panose="020B0504020202020204" pitchFamily="34" charset="77"/>
              </a:rPr>
            </a:br>
            <a:r>
              <a:rPr lang="en-US">
                <a:latin typeface="AvenirNext LT Pro" panose="020B0504020202020204" pitchFamily="34" charset="77"/>
              </a:rPr>
              <a:t>country because of heart and lung diseases, </a:t>
            </a:r>
            <a:br>
              <a:rPr lang="en-US">
                <a:latin typeface="AvenirNext LT Pro" panose="020B0504020202020204" pitchFamily="34" charset="77"/>
              </a:rPr>
            </a:br>
            <a:r>
              <a:rPr lang="en-US">
                <a:latin typeface="AvenirNext LT Pro" panose="020B0504020202020204" pitchFamily="34" charset="77"/>
              </a:rPr>
              <a:t>diabetes, and cancer.</a:t>
            </a:r>
          </a:p>
        </p:txBody>
      </p:sp>
    </p:spTree>
    <p:extLst>
      <p:ext uri="{BB962C8B-B14F-4D97-AF65-F5344CB8AC3E}">
        <p14:creationId xmlns:p14="http://schemas.microsoft.com/office/powerpoint/2010/main" val="1780654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4114800" y="242891"/>
            <a:ext cx="5715000" cy="3186223"/>
          </a:xfrm>
          <a:prstGeom prst="wedgeRoundRectCallout">
            <a:avLst>
              <a:gd name="adj1" fmla="val -38592"/>
              <a:gd name="adj2" fmla="val 63081"/>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C:\Users\Christina_Leeson\AppData\Local\Microsoft\Windows\Temporary Internet Files\Content.IE5\JNM3KKDZ\question_mark_serious_thinker_500_clr[1].gif"/>
          <p:cNvPicPr>
            <a:picLocks noChangeAspect="1" noChangeArrowheads="1" noCrop="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74800" y="2209800"/>
            <a:ext cx="3718560" cy="464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14800" y="538877"/>
            <a:ext cx="5715000" cy="1754326"/>
          </a:xfrm>
          <a:prstGeom prst="rect">
            <a:avLst/>
          </a:prstGeom>
          <a:noFill/>
        </p:spPr>
        <p:txBody>
          <a:bodyPr wrap="square" rtlCol="0">
            <a:spAutoFit/>
          </a:bodyPr>
          <a:lstStyle/>
          <a:p>
            <a:pPr algn="ctr"/>
            <a:r>
              <a:rPr lang="en-US" sz="5400" b="1">
                <a:solidFill>
                  <a:schemeClr val="bg1"/>
                </a:solidFill>
                <a:latin typeface="AvenirNext LT Pro" panose="020B0504020202020204" pitchFamily="34" charset="77"/>
              </a:rPr>
              <a:t>How many types of </a:t>
            </a:r>
            <a:r>
              <a:rPr lang="en-US" sz="5400" b="1">
                <a:solidFill>
                  <a:schemeClr val="accent4"/>
                </a:solidFill>
                <a:latin typeface="AvenirNext LT Pro" panose="020B0504020202020204" pitchFamily="34" charset="77"/>
              </a:rPr>
              <a:t>cancer</a:t>
            </a:r>
            <a:r>
              <a:rPr lang="en-US" sz="5400" b="1">
                <a:solidFill>
                  <a:schemeClr val="accent3"/>
                </a:solidFill>
                <a:latin typeface="AvenirNext LT Pro" panose="020B0504020202020204" pitchFamily="34" charset="77"/>
              </a:rPr>
              <a:t> </a:t>
            </a:r>
            <a:r>
              <a:rPr lang="en-US" sz="5400" b="1">
                <a:solidFill>
                  <a:schemeClr val="bg1"/>
                </a:solidFill>
                <a:latin typeface="AvenirNext LT Pro" panose="020B0504020202020204" pitchFamily="34" charset="77"/>
              </a:rPr>
              <a:t>are there?</a:t>
            </a:r>
          </a:p>
        </p:txBody>
      </p:sp>
    </p:spTree>
    <p:extLst>
      <p:ext uri="{BB962C8B-B14F-4D97-AF65-F5344CB8AC3E}">
        <p14:creationId xmlns:p14="http://schemas.microsoft.com/office/powerpoint/2010/main" val="204353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flipH="1">
            <a:off x="1981200" y="228601"/>
            <a:ext cx="5486400" cy="3186223"/>
          </a:xfrm>
          <a:prstGeom prst="wedgeRoundRectCallout">
            <a:avLst>
              <a:gd name="adj1" fmla="val -38592"/>
              <a:gd name="adj2" fmla="val 63081"/>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7" name="TextBox 6"/>
          <p:cNvSpPr txBox="1"/>
          <p:nvPr/>
        </p:nvSpPr>
        <p:spPr>
          <a:xfrm>
            <a:off x="1981200" y="537107"/>
            <a:ext cx="5486400" cy="2585323"/>
          </a:xfrm>
          <a:prstGeom prst="rect">
            <a:avLst/>
          </a:prstGeom>
          <a:noFill/>
        </p:spPr>
        <p:txBody>
          <a:bodyPr wrap="square" rtlCol="0">
            <a:spAutoFit/>
          </a:bodyPr>
          <a:lstStyle/>
          <a:p>
            <a:pPr algn="ctr"/>
            <a:r>
              <a:rPr lang="en-US" sz="5400" b="1">
                <a:solidFill>
                  <a:schemeClr val="bg1">
                    <a:lumMod val="95000"/>
                  </a:schemeClr>
                </a:solidFill>
                <a:latin typeface="AvenirNext LT Pro" panose="020B0504020202020204" pitchFamily="34" charset="77"/>
              </a:rPr>
              <a:t>There are more than </a:t>
            </a:r>
            <a:r>
              <a:rPr lang="en-US" sz="5400" b="1">
                <a:solidFill>
                  <a:schemeClr val="accent4"/>
                </a:solidFill>
                <a:latin typeface="AvenirNext LT Pro" panose="020B0504020202020204" pitchFamily="34" charset="77"/>
              </a:rPr>
              <a:t>200</a:t>
            </a:r>
            <a:r>
              <a:rPr lang="en-US" sz="5400" b="1">
                <a:solidFill>
                  <a:schemeClr val="bg1">
                    <a:lumMod val="95000"/>
                  </a:schemeClr>
                </a:solidFill>
                <a:latin typeface="AvenirNext LT Pro" panose="020B0504020202020204" pitchFamily="34" charset="77"/>
              </a:rPr>
              <a:t> types of cancer.</a:t>
            </a:r>
          </a:p>
        </p:txBody>
      </p:sp>
      <p:pic>
        <p:nvPicPr>
          <p:cNvPr id="1030" name="Picture 6"/>
          <p:cNvPicPr>
            <a:picLocks noChangeAspect="1" noChangeArrowheads="1" noCrop="1"/>
          </p:cNvPicPr>
          <p:nvPr/>
        </p:nvPicPr>
        <p:blipFill>
          <a:blip r:embed="rId3">
            <a:extLst>
              <a:ext uri="{28A0092B-C50C-407E-A947-70E740481C1C}">
                <a14:useLocalDpi xmlns:a14="http://schemas.microsoft.com/office/drawing/2010/main"/>
              </a:ext>
            </a:extLst>
          </a:blip>
          <a:stretch>
            <a:fillRect/>
          </a:stretch>
        </p:blipFill>
        <p:spPr bwMode="auto">
          <a:xfrm flipH="1">
            <a:off x="5943600" y="1219200"/>
            <a:ext cx="5174510" cy="517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612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4114800" y="228601"/>
            <a:ext cx="5715000" cy="3186223"/>
          </a:xfrm>
          <a:prstGeom prst="wedgeRoundRectCallout">
            <a:avLst>
              <a:gd name="adj1" fmla="val -38592"/>
              <a:gd name="adj2" fmla="val 63081"/>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43400" y="457201"/>
            <a:ext cx="5257800" cy="2585323"/>
          </a:xfrm>
          <a:prstGeom prst="rect">
            <a:avLst/>
          </a:prstGeom>
          <a:noFill/>
        </p:spPr>
        <p:txBody>
          <a:bodyPr wrap="square" rtlCol="0">
            <a:spAutoFit/>
          </a:bodyPr>
          <a:lstStyle/>
          <a:p>
            <a:pPr algn="ctr"/>
            <a:r>
              <a:rPr lang="en-GB" sz="5400" b="1">
                <a:solidFill>
                  <a:schemeClr val="bg1"/>
                </a:solidFill>
                <a:latin typeface="AvenirNext LT Pro" panose="020B0504020202020204" pitchFamily="34" charset="77"/>
              </a:rPr>
              <a:t>Why are there so many types of </a:t>
            </a:r>
            <a:r>
              <a:rPr lang="en-GB" sz="5400" b="1">
                <a:solidFill>
                  <a:schemeClr val="accent4"/>
                </a:solidFill>
                <a:latin typeface="AvenirNext LT Pro" panose="020B0504020202020204" pitchFamily="34" charset="77"/>
              </a:rPr>
              <a:t>cancer?</a:t>
            </a:r>
          </a:p>
        </p:txBody>
      </p:sp>
      <p:pic>
        <p:nvPicPr>
          <p:cNvPr id="1030" name="Picture 6" descr="C:\Users\Christina_Leeson\AppData\Local\Microsoft\Windows\Temporary Internet Files\Content.IE5\JNM3KKDZ\question_mark_serious_thinker_500_clr[1].gif"/>
          <p:cNvPicPr>
            <a:picLocks noChangeAspect="1" noChangeArrowheads="1" noCrop="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1200" y="2209800"/>
            <a:ext cx="371856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3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rPr>
              <a:t>COMMON CANCERS </a:t>
            </a:r>
          </a:p>
        </p:txBody>
      </p:sp>
      <p:sp>
        <p:nvSpPr>
          <p:cNvPr id="3" name="Content Placeholder 2"/>
          <p:cNvSpPr>
            <a:spLocks noGrp="1"/>
          </p:cNvSpPr>
          <p:nvPr>
            <p:ph type="body" idx="1"/>
          </p:nvPr>
        </p:nvSpPr>
        <p:spPr/>
        <p:txBody>
          <a:bodyPr>
            <a:normAutofit/>
          </a:bodyPr>
          <a:lstStyle/>
          <a:p>
            <a:r>
              <a:rPr lang="en-US" sz="2800">
                <a:latin typeface="AvenirNext LT Pro" panose="020B0504020202020204" pitchFamily="34" charset="77"/>
              </a:rPr>
              <a:t>In the United States:</a:t>
            </a:r>
          </a:p>
        </p:txBody>
      </p:sp>
      <p:sp>
        <p:nvSpPr>
          <p:cNvPr id="5" name="Content Placeholder 4"/>
          <p:cNvSpPr>
            <a:spLocks noGrp="1"/>
          </p:cNvSpPr>
          <p:nvPr>
            <p:ph sz="half" idx="2"/>
          </p:nvPr>
        </p:nvSpPr>
        <p:spPr/>
        <p:txBody>
          <a:bodyPr/>
          <a:lstStyle/>
          <a:p>
            <a:r>
              <a:rPr lang="en-US">
                <a:latin typeface="AvenirNext LT Pro" panose="020B0504020202020204" pitchFamily="34" charset="77"/>
              </a:rPr>
              <a:t>Colon cancer</a:t>
            </a:r>
          </a:p>
          <a:p>
            <a:r>
              <a:rPr lang="en-US">
                <a:latin typeface="AvenirNext LT Pro" panose="020B0504020202020204" pitchFamily="34" charset="77"/>
              </a:rPr>
              <a:t>Lung cancer </a:t>
            </a:r>
          </a:p>
          <a:p>
            <a:r>
              <a:rPr lang="en-US">
                <a:latin typeface="AvenirNext LT Pro" panose="020B0504020202020204" pitchFamily="34" charset="77"/>
              </a:rPr>
              <a:t>Breast cancer</a:t>
            </a:r>
          </a:p>
          <a:p>
            <a:r>
              <a:rPr lang="en-US">
                <a:latin typeface="AvenirNext LT Pro" panose="020B0504020202020204" pitchFamily="34" charset="77"/>
              </a:rPr>
              <a:t>Cervical cancer </a:t>
            </a:r>
          </a:p>
          <a:p>
            <a:r>
              <a:rPr lang="en-US">
                <a:latin typeface="AvenirNext LT Pro" panose="020B0504020202020204" pitchFamily="34" charset="77"/>
              </a:rPr>
              <a:t>Prostate cancer</a:t>
            </a:r>
          </a:p>
          <a:p>
            <a:r>
              <a:rPr lang="en-US">
                <a:latin typeface="AvenirNext LT Pro" panose="020B0504020202020204" pitchFamily="34" charset="77"/>
              </a:rPr>
              <a:t>Skin cancer</a:t>
            </a:r>
          </a:p>
          <a:p>
            <a:endParaRPr lang="en-US"/>
          </a:p>
          <a:p>
            <a:endParaRPr lang="en-US"/>
          </a:p>
        </p:txBody>
      </p:sp>
      <p:sp>
        <p:nvSpPr>
          <p:cNvPr id="6" name="Text Placeholder 5"/>
          <p:cNvSpPr>
            <a:spLocks noGrp="1"/>
          </p:cNvSpPr>
          <p:nvPr>
            <p:ph type="body" sz="quarter" idx="3"/>
          </p:nvPr>
        </p:nvSpPr>
        <p:spPr>
          <a:xfrm>
            <a:off x="6172199" y="1681163"/>
            <a:ext cx="5548023" cy="823912"/>
          </a:xfrm>
        </p:spPr>
        <p:txBody>
          <a:bodyPr>
            <a:noAutofit/>
          </a:bodyPr>
          <a:lstStyle/>
          <a:p>
            <a:r>
              <a:rPr lang="en-US" sz="2800">
                <a:latin typeface="AvenirNext LT Pro" panose="020B0504020202020204" pitchFamily="34" charset="77"/>
              </a:rPr>
              <a:t>Top cancers in Kentucky 2011-2015: </a:t>
            </a:r>
          </a:p>
        </p:txBody>
      </p:sp>
      <p:sp>
        <p:nvSpPr>
          <p:cNvPr id="7" name="Content Placeholder 6"/>
          <p:cNvSpPr>
            <a:spLocks noGrp="1"/>
          </p:cNvSpPr>
          <p:nvPr>
            <p:ph sz="quarter" idx="4"/>
          </p:nvPr>
        </p:nvSpPr>
        <p:spPr/>
        <p:txBody>
          <a:bodyPr>
            <a:normAutofit/>
          </a:bodyPr>
          <a:lstStyle/>
          <a:p>
            <a:r>
              <a:rPr lang="en-US">
                <a:latin typeface="AvenirNext LT Pro" panose="020B0504020202020204" pitchFamily="34" charset="77"/>
              </a:rPr>
              <a:t>Breast cancer (female)</a:t>
            </a:r>
          </a:p>
          <a:p>
            <a:r>
              <a:rPr lang="en-US">
                <a:latin typeface="AvenirNext LT Pro" panose="020B0504020202020204" pitchFamily="34" charset="77"/>
              </a:rPr>
              <a:t>Prostate cancer </a:t>
            </a:r>
          </a:p>
          <a:p>
            <a:r>
              <a:rPr lang="en-US">
                <a:latin typeface="AvenirNext LT Pro" panose="020B0504020202020204" pitchFamily="34" charset="77"/>
              </a:rPr>
              <a:t>Lung and bronchial cancer</a:t>
            </a:r>
          </a:p>
          <a:p>
            <a:r>
              <a:rPr lang="en-US">
                <a:latin typeface="AvenirNext LT Pro" panose="020B0504020202020204" pitchFamily="34" charset="77"/>
              </a:rPr>
              <a:t>Colorectal cancer</a:t>
            </a:r>
          </a:p>
          <a:p>
            <a:r>
              <a:rPr lang="en-US">
                <a:latin typeface="AvenirNext LT Pro" panose="020B0504020202020204" pitchFamily="34" charset="77"/>
              </a:rPr>
              <a:t>Uterine corpus cancer</a:t>
            </a:r>
          </a:p>
          <a:p>
            <a:r>
              <a:rPr lang="en-US">
                <a:latin typeface="AvenirNext LT Pro" panose="020B0504020202020204" pitchFamily="34" charset="77"/>
              </a:rPr>
              <a:t>Melanoma of the skin</a:t>
            </a:r>
          </a:p>
          <a:p>
            <a:endParaRPr lang="en-US"/>
          </a:p>
        </p:txBody>
      </p:sp>
    </p:spTree>
    <p:extLst>
      <p:ext uri="{BB962C8B-B14F-4D97-AF65-F5344CB8AC3E}">
        <p14:creationId xmlns:p14="http://schemas.microsoft.com/office/powerpoint/2010/main" val="241699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7"/>
          <p:cNvSpPr>
            <a:spLocks noGrp="1"/>
          </p:cNvSpPr>
          <p:nvPr>
            <p:ph type="title"/>
          </p:nvPr>
        </p:nvSpPr>
        <p:spPr>
          <a:xfrm>
            <a:off x="1524001" y="280877"/>
            <a:ext cx="9410699" cy="1116106"/>
          </a:xfrm>
        </p:spPr>
        <p:txBody>
          <a:bodyPr>
            <a:normAutofit/>
          </a:bodyPr>
          <a:lstStyle/>
          <a:p>
            <a:r>
              <a:rPr lang="en-US" sz="4000" b="1">
                <a:solidFill>
                  <a:srgbClr val="0A4A8E"/>
                </a:solidFill>
                <a:latin typeface="Avenir Next LT Pro" panose="020B0504020202020204" pitchFamily="34" charset="77"/>
              </a:rPr>
              <a:t>SIGNIFICANT CANCER IN KENTUCKY</a:t>
            </a:r>
          </a:p>
        </p:txBody>
      </p:sp>
      <p:sp>
        <p:nvSpPr>
          <p:cNvPr id="2" name="Content Placeholder 1"/>
          <p:cNvSpPr>
            <a:spLocks noGrp="1"/>
          </p:cNvSpPr>
          <p:nvPr>
            <p:ph idx="1"/>
          </p:nvPr>
        </p:nvSpPr>
        <p:spPr>
          <a:xfrm>
            <a:off x="1981200" y="1222375"/>
            <a:ext cx="8394700" cy="3079750"/>
          </a:xfrm>
        </p:spPr>
        <p:txBody>
          <a:bodyPr>
            <a:noAutofit/>
          </a:bodyPr>
          <a:lstStyle/>
          <a:p>
            <a:pPr>
              <a:spcBef>
                <a:spcPts val="1200"/>
              </a:spcBef>
              <a:buSzPct val="50000"/>
              <a:defRPr/>
            </a:pPr>
            <a:r>
              <a:rPr lang="en-US" sz="3600" b="1">
                <a:solidFill>
                  <a:srgbClr val="FF0000"/>
                </a:solidFill>
                <a:latin typeface="AvenirNext LT Pro" panose="020B0504020202020204" pitchFamily="34" charset="77"/>
              </a:rPr>
              <a:t>1</a:t>
            </a:r>
            <a:r>
              <a:rPr lang="en-US" sz="3600" b="1" baseline="30000">
                <a:solidFill>
                  <a:srgbClr val="FF0000"/>
                </a:solidFill>
                <a:latin typeface="AvenirNext LT Pro" panose="020B0504020202020204" pitchFamily="34" charset="77"/>
              </a:rPr>
              <a:t>st</a:t>
            </a:r>
            <a:r>
              <a:rPr lang="en-US" sz="3200" b="1">
                <a:latin typeface="AvenirNext LT Pro" panose="020B0504020202020204" pitchFamily="34" charset="77"/>
              </a:rPr>
              <a:t> </a:t>
            </a:r>
            <a:r>
              <a:rPr lang="en-US" sz="2400" b="1">
                <a:latin typeface="AvenirNext LT Pro" panose="020B0504020202020204" pitchFamily="34" charset="77"/>
              </a:rPr>
              <a:t>in the nation in overall cancer mortality rate</a:t>
            </a:r>
            <a:endParaRPr lang="en-US" sz="3200" b="1">
              <a:latin typeface="AvenirNext LT Pro" panose="020B0504020202020204" pitchFamily="34" charset="77"/>
            </a:endParaRPr>
          </a:p>
          <a:p>
            <a:pPr>
              <a:spcBef>
                <a:spcPts val="1200"/>
              </a:spcBef>
              <a:buSzPct val="50000"/>
              <a:defRPr/>
            </a:pPr>
            <a:r>
              <a:rPr lang="en-US" sz="3600" b="1">
                <a:solidFill>
                  <a:srgbClr val="FF0000"/>
                </a:solidFill>
                <a:latin typeface="AvenirNext LT Pro" panose="020B0504020202020204" pitchFamily="34" charset="77"/>
              </a:rPr>
              <a:t>1</a:t>
            </a:r>
            <a:r>
              <a:rPr lang="en-US" sz="3600" b="1" baseline="30000">
                <a:solidFill>
                  <a:srgbClr val="FF0000"/>
                </a:solidFill>
                <a:latin typeface="AvenirNext LT Pro" panose="020B0504020202020204" pitchFamily="34" charset="77"/>
              </a:rPr>
              <a:t>st</a:t>
            </a:r>
            <a:r>
              <a:rPr lang="en-US" sz="2400" b="1">
                <a:latin typeface="AvenirNext LT Pro" panose="020B0504020202020204" pitchFamily="34" charset="77"/>
              </a:rPr>
              <a:t> in the nation in incidence rate for all cancer sites</a:t>
            </a:r>
          </a:p>
          <a:p>
            <a:pPr lvl="1">
              <a:spcBef>
                <a:spcPts val="1200"/>
              </a:spcBef>
              <a:defRPr/>
            </a:pPr>
            <a:r>
              <a:rPr lang="en-US" b="1">
                <a:solidFill>
                  <a:srgbClr val="FF0000"/>
                </a:solidFill>
                <a:latin typeface="AvenirNext LT Pro" panose="020B0504020202020204" pitchFamily="34" charset="77"/>
                <a:cs typeface="Franklin Gothic Medium"/>
              </a:rPr>
              <a:t>Lung and bronchus (1</a:t>
            </a:r>
            <a:r>
              <a:rPr lang="en-US" b="1" baseline="30000">
                <a:solidFill>
                  <a:srgbClr val="FF0000"/>
                </a:solidFill>
                <a:latin typeface="AvenirNext LT Pro" panose="020B0504020202020204" pitchFamily="34" charset="77"/>
                <a:cs typeface="Franklin Gothic Medium"/>
              </a:rPr>
              <a:t>st</a:t>
            </a:r>
            <a:r>
              <a:rPr lang="en-US" b="1">
                <a:solidFill>
                  <a:srgbClr val="FF0000"/>
                </a:solidFill>
                <a:latin typeface="AvenirNext LT Pro" panose="020B0504020202020204" pitchFamily="34" charset="77"/>
                <a:cs typeface="Franklin Gothic Medium"/>
              </a:rPr>
              <a:t>); colon and rectum (1</a:t>
            </a:r>
            <a:r>
              <a:rPr lang="en-US" b="1" baseline="30000">
                <a:solidFill>
                  <a:srgbClr val="FF0000"/>
                </a:solidFill>
                <a:latin typeface="AvenirNext LT Pro" panose="020B0504020202020204" pitchFamily="34" charset="77"/>
                <a:cs typeface="Franklin Gothic Medium"/>
              </a:rPr>
              <a:t>st</a:t>
            </a:r>
            <a:r>
              <a:rPr lang="en-US" b="1">
                <a:solidFill>
                  <a:srgbClr val="FF0000"/>
                </a:solidFill>
                <a:latin typeface="AvenirNext LT Pro" panose="020B0504020202020204" pitchFamily="34" charset="77"/>
                <a:cs typeface="Franklin Gothic Medium"/>
              </a:rPr>
              <a:t>); larynx (1</a:t>
            </a:r>
            <a:r>
              <a:rPr lang="en-US" b="1" baseline="30000">
                <a:solidFill>
                  <a:srgbClr val="FF0000"/>
                </a:solidFill>
                <a:latin typeface="AvenirNext LT Pro" panose="020B0504020202020204" pitchFamily="34" charset="77"/>
                <a:cs typeface="Franklin Gothic Medium"/>
              </a:rPr>
              <a:t>st</a:t>
            </a:r>
            <a:r>
              <a:rPr lang="en-US" b="1">
                <a:solidFill>
                  <a:srgbClr val="FF0000"/>
                </a:solidFill>
                <a:latin typeface="AvenirNext LT Pro" panose="020B0504020202020204" pitchFamily="34" charset="77"/>
                <a:cs typeface="Franklin Gothic Medium"/>
              </a:rPr>
              <a:t>); </a:t>
            </a:r>
            <a:br>
              <a:rPr lang="en-US" b="1">
                <a:latin typeface="AvenirNext LT Pro" panose="020B0504020202020204" pitchFamily="34" charset="77"/>
                <a:cs typeface="Franklin Gothic Medium"/>
              </a:rPr>
            </a:br>
            <a:r>
              <a:rPr lang="en-US" b="1">
                <a:solidFill>
                  <a:srgbClr val="FF0000"/>
                </a:solidFill>
                <a:latin typeface="AvenirNext LT Pro" panose="020B0504020202020204" pitchFamily="34" charset="77"/>
                <a:cs typeface="Franklin Gothic Medium"/>
              </a:rPr>
              <a:t>oral cavity and pharynx (1</a:t>
            </a:r>
            <a:r>
              <a:rPr lang="en-US" b="1" baseline="30000">
                <a:solidFill>
                  <a:srgbClr val="FF0000"/>
                </a:solidFill>
                <a:latin typeface="AvenirNext LT Pro" panose="020B0504020202020204" pitchFamily="34" charset="77"/>
                <a:cs typeface="Franklin Gothic Medium"/>
              </a:rPr>
              <a:t>st</a:t>
            </a:r>
            <a:r>
              <a:rPr lang="en-US" b="1">
                <a:solidFill>
                  <a:srgbClr val="FF0000"/>
                </a:solidFill>
                <a:latin typeface="AvenirNext LT Pro" panose="020B0504020202020204" pitchFamily="34" charset="77"/>
                <a:cs typeface="Franklin Gothic Medium"/>
              </a:rPr>
              <a:t>)</a:t>
            </a:r>
            <a:endParaRPr lang="en-US" b="1">
              <a:latin typeface="AvenirNext LT Pro" panose="020B0504020202020204" pitchFamily="34" charset="77"/>
              <a:cs typeface="Franklin Gothic Medium"/>
            </a:endParaRPr>
          </a:p>
          <a:p>
            <a:pPr>
              <a:spcBef>
                <a:spcPts val="1200"/>
              </a:spcBef>
              <a:defRPr/>
            </a:pPr>
            <a:r>
              <a:rPr lang="en-US" sz="2400" b="1">
                <a:latin typeface="AvenirNext LT Pro" panose="020B0504020202020204" pitchFamily="34" charset="77"/>
              </a:rPr>
              <a:t>Cancer incidence and mortality are highest in Appalachia</a:t>
            </a:r>
          </a:p>
        </p:txBody>
      </p:sp>
      <p:graphicFrame>
        <p:nvGraphicFramePr>
          <p:cNvPr id="5" name="Table 4"/>
          <p:cNvGraphicFramePr>
            <a:graphicFrameLocks noGrp="1"/>
          </p:cNvGraphicFramePr>
          <p:nvPr>
            <p:extLst>
              <p:ext uri="{D42A27DB-BD31-4B8C-83A1-F6EECF244321}">
                <p14:modId xmlns:p14="http://schemas.microsoft.com/office/powerpoint/2010/main" val="1499608055"/>
              </p:ext>
            </p:extLst>
          </p:nvPr>
        </p:nvGraphicFramePr>
        <p:xfrm>
          <a:off x="1899557" y="3793994"/>
          <a:ext cx="8175628" cy="2133924"/>
        </p:xfrm>
        <a:graphic>
          <a:graphicData uri="http://schemas.openxmlformats.org/drawingml/2006/table">
            <a:tbl>
              <a:tblPr firstRow="1" bandRow="1">
                <a:tableStyleId>{B301B821-A1FF-4177-AEE7-76D212191A09}</a:tableStyleId>
              </a:tblPr>
              <a:tblGrid>
                <a:gridCol w="2463800">
                  <a:extLst>
                    <a:ext uri="{9D8B030D-6E8A-4147-A177-3AD203B41FA5}">
                      <a16:colId xmlns:a16="http://schemas.microsoft.com/office/drawing/2014/main" val="20000"/>
                    </a:ext>
                  </a:extLst>
                </a:gridCol>
                <a:gridCol w="1427957">
                  <a:extLst>
                    <a:ext uri="{9D8B030D-6E8A-4147-A177-3AD203B41FA5}">
                      <a16:colId xmlns:a16="http://schemas.microsoft.com/office/drawing/2014/main" val="20001"/>
                    </a:ext>
                  </a:extLst>
                </a:gridCol>
                <a:gridCol w="1427957">
                  <a:extLst>
                    <a:ext uri="{9D8B030D-6E8A-4147-A177-3AD203B41FA5}">
                      <a16:colId xmlns:a16="http://schemas.microsoft.com/office/drawing/2014/main" val="20002"/>
                    </a:ext>
                  </a:extLst>
                </a:gridCol>
                <a:gridCol w="1427957">
                  <a:extLst>
                    <a:ext uri="{9D8B030D-6E8A-4147-A177-3AD203B41FA5}">
                      <a16:colId xmlns:a16="http://schemas.microsoft.com/office/drawing/2014/main" val="20003"/>
                    </a:ext>
                  </a:extLst>
                </a:gridCol>
                <a:gridCol w="1427957">
                  <a:extLst>
                    <a:ext uri="{9D8B030D-6E8A-4147-A177-3AD203B41FA5}">
                      <a16:colId xmlns:a16="http://schemas.microsoft.com/office/drawing/2014/main" val="20004"/>
                    </a:ext>
                  </a:extLst>
                </a:gridCol>
              </a:tblGrid>
              <a:tr h="278173">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lt1"/>
                          </a:solidFill>
                          <a:latin typeface="+mj-lt"/>
                          <a:ea typeface="+mn-ea"/>
                          <a:cs typeface="+mn-cs"/>
                        </a:rPr>
                        <a:t>Age-adjusted cancer mortality rates, 2010-2014</a:t>
                      </a:r>
                    </a:p>
                  </a:txBody>
                  <a:tcPr marL="91451" marR="91451" marT="45747" marB="45747"/>
                </a:tc>
                <a:tc hMerge="1">
                  <a:txBody>
                    <a:bodyPr/>
                    <a:lstStyle/>
                    <a:p>
                      <a:pPr algn="ctr"/>
                      <a:endParaRPr lang="en-US" sz="1800" b="1">
                        <a:latin typeface="+mj-lt"/>
                      </a:endParaRPr>
                    </a:p>
                  </a:txBody>
                  <a:tcPr marL="91451" marR="91451" marT="45747" marB="45747"/>
                </a:tc>
                <a:tc hMerge="1">
                  <a:txBody>
                    <a:bodyPr/>
                    <a:lstStyle/>
                    <a:p>
                      <a:pPr algn="ctr"/>
                      <a:endParaRPr lang="en-US" sz="1800" b="1">
                        <a:solidFill>
                          <a:srgbClr val="FFFFFF"/>
                        </a:solidFill>
                        <a:latin typeface="+mj-lt"/>
                      </a:endParaRPr>
                    </a:p>
                  </a:txBody>
                  <a:tcPr marL="91451" marR="91451" marT="45747" marB="45747"/>
                </a:tc>
                <a:tc hMerge="1">
                  <a:txBody>
                    <a:bodyPr/>
                    <a:lstStyle/>
                    <a:p>
                      <a:pPr algn="ctr"/>
                      <a:endParaRPr lang="en-US" sz="1800" b="1">
                        <a:latin typeface="+mj-lt"/>
                      </a:endParaRPr>
                    </a:p>
                  </a:txBody>
                  <a:tcPr marL="91451" marR="91451" marT="45747" marB="45747"/>
                </a:tc>
                <a:tc hMerge="1">
                  <a:txBody>
                    <a:bodyPr/>
                    <a:lstStyle/>
                    <a:p>
                      <a:pPr algn="ctr"/>
                      <a:endParaRPr lang="en-US" sz="1800" b="1">
                        <a:latin typeface="+mj-lt"/>
                      </a:endParaRPr>
                    </a:p>
                  </a:txBody>
                  <a:tcPr marL="91451" marR="91451" marT="45747" marB="45747"/>
                </a:tc>
                <a:extLst>
                  <a:ext uri="{0D108BD9-81ED-4DB2-BD59-A6C34878D82A}">
                    <a16:rowId xmlns:a16="http://schemas.microsoft.com/office/drawing/2014/main" val="10000"/>
                  </a:ext>
                </a:extLst>
              </a:tr>
              <a:tr h="278173">
                <a:tc>
                  <a:txBody>
                    <a:bodyPr/>
                    <a:lstStyle/>
                    <a:p>
                      <a:endParaRPr lang="en-US" sz="1600" b="1">
                        <a:latin typeface="+mj-lt"/>
                      </a:endParaRPr>
                    </a:p>
                  </a:txBody>
                  <a:tcPr marL="91451" marR="91451" marT="45747" marB="45747"/>
                </a:tc>
                <a:tc>
                  <a:txBody>
                    <a:bodyPr/>
                    <a:lstStyle/>
                    <a:p>
                      <a:pPr algn="ctr"/>
                      <a:r>
                        <a:rPr lang="en-US" sz="1600" b="1">
                          <a:latin typeface="+mj-lt"/>
                        </a:rPr>
                        <a:t>All Cancers</a:t>
                      </a:r>
                    </a:p>
                  </a:txBody>
                  <a:tcPr marL="91451" marR="91451" marT="45747" marB="45747"/>
                </a:tc>
                <a:tc>
                  <a:txBody>
                    <a:bodyPr/>
                    <a:lstStyle/>
                    <a:p>
                      <a:pPr algn="ctr"/>
                      <a:r>
                        <a:rPr lang="en-US" sz="1600" b="1">
                          <a:solidFill>
                            <a:schemeClr val="tx1"/>
                          </a:solidFill>
                          <a:latin typeface="+mj-lt"/>
                        </a:rPr>
                        <a:t>Lung</a:t>
                      </a:r>
                    </a:p>
                  </a:txBody>
                  <a:tcPr marL="91451" marR="91451" marT="45747" marB="45747"/>
                </a:tc>
                <a:tc>
                  <a:txBody>
                    <a:bodyPr/>
                    <a:lstStyle/>
                    <a:p>
                      <a:pPr algn="ctr"/>
                      <a:r>
                        <a:rPr lang="en-US" sz="1600" b="1">
                          <a:latin typeface="+mj-lt"/>
                        </a:rPr>
                        <a:t>Colorectal</a:t>
                      </a:r>
                    </a:p>
                  </a:txBody>
                  <a:tcPr marL="91451" marR="91451" marT="45747" marB="45747"/>
                </a:tc>
                <a:tc>
                  <a:txBody>
                    <a:bodyPr/>
                    <a:lstStyle/>
                    <a:p>
                      <a:pPr algn="ctr"/>
                      <a:r>
                        <a:rPr lang="en-US" sz="1600" b="1">
                          <a:latin typeface="+mj-lt"/>
                        </a:rPr>
                        <a:t>Cervical</a:t>
                      </a:r>
                    </a:p>
                  </a:txBody>
                  <a:tcPr marL="91451" marR="91451" marT="45747" marB="45747"/>
                </a:tc>
                <a:extLst>
                  <a:ext uri="{0D108BD9-81ED-4DB2-BD59-A6C34878D82A}">
                    <a16:rowId xmlns:a16="http://schemas.microsoft.com/office/drawing/2014/main" val="10001"/>
                  </a:ext>
                </a:extLst>
              </a:tr>
              <a:tr h="278173">
                <a:tc>
                  <a:txBody>
                    <a:bodyPr/>
                    <a:lstStyle/>
                    <a:p>
                      <a:r>
                        <a:rPr lang="en-US" sz="1600" b="1">
                          <a:solidFill>
                            <a:srgbClr val="000000"/>
                          </a:solidFill>
                          <a:latin typeface="+mj-lt"/>
                        </a:rPr>
                        <a:t>U.S.</a:t>
                      </a:r>
                    </a:p>
                  </a:txBody>
                  <a:tcPr marL="91451" marR="91451" marT="45747" marB="45747"/>
                </a:tc>
                <a:tc>
                  <a:txBody>
                    <a:bodyPr/>
                    <a:lstStyle/>
                    <a:p>
                      <a:pPr algn="r"/>
                      <a:r>
                        <a:rPr lang="en-US" sz="1600">
                          <a:latin typeface="+mj-lt"/>
                        </a:rPr>
                        <a:t>165.6</a:t>
                      </a:r>
                      <a:endParaRPr lang="en-US" sz="1600" b="1">
                        <a:latin typeface="+mj-lt"/>
                      </a:endParaRPr>
                    </a:p>
                  </a:txBody>
                  <a:tcPr marL="68581" marR="457200" marT="0" marB="0" anchor="ctr"/>
                </a:tc>
                <a:tc>
                  <a:txBody>
                    <a:bodyPr/>
                    <a:lstStyle/>
                    <a:p>
                      <a:pPr algn="r"/>
                      <a:r>
                        <a:rPr lang="en-US" sz="1600">
                          <a:latin typeface="+mj-lt"/>
                        </a:rPr>
                        <a:t>44.4</a:t>
                      </a:r>
                      <a:endParaRPr lang="en-US" sz="1600" b="1">
                        <a:latin typeface="+mj-lt"/>
                        <a:cs typeface="Arial" panose="020B0604020202020204" pitchFamily="34" charset="0"/>
                      </a:endParaRPr>
                    </a:p>
                  </a:txBody>
                  <a:tcPr marL="68581" marR="457200" marT="0" marB="0" anchor="ctr"/>
                </a:tc>
                <a:tc>
                  <a:txBody>
                    <a:bodyPr/>
                    <a:lstStyle/>
                    <a:p>
                      <a:pPr algn="r"/>
                      <a:r>
                        <a:rPr lang="en-US" sz="1600">
                          <a:latin typeface="+mj-lt"/>
                        </a:rPr>
                        <a:t>14.7</a:t>
                      </a:r>
                      <a:endParaRPr lang="en-US" sz="1600" b="1">
                        <a:latin typeface="+mj-lt"/>
                      </a:endParaRPr>
                    </a:p>
                  </a:txBody>
                  <a:tcPr marL="68581" marR="457200" marT="0" marB="0" anchor="ctr"/>
                </a:tc>
                <a:tc>
                  <a:txBody>
                    <a:bodyPr/>
                    <a:lstStyle/>
                    <a:p>
                      <a:pPr algn="r"/>
                      <a:r>
                        <a:rPr lang="en-US" sz="1600">
                          <a:latin typeface="+mj-lt"/>
                        </a:rPr>
                        <a:t>2.3</a:t>
                      </a:r>
                      <a:endParaRPr lang="en-US" sz="1600" b="1">
                        <a:latin typeface="+mj-lt"/>
                        <a:cs typeface="Arial" panose="020B0604020202020204" pitchFamily="34" charset="0"/>
                      </a:endParaRPr>
                    </a:p>
                  </a:txBody>
                  <a:tcPr marL="68581" marR="457200" marT="0" marB="0" anchor="ctr"/>
                </a:tc>
                <a:extLst>
                  <a:ext uri="{0D108BD9-81ED-4DB2-BD59-A6C34878D82A}">
                    <a16:rowId xmlns:a16="http://schemas.microsoft.com/office/drawing/2014/main" val="10002"/>
                  </a:ext>
                </a:extLst>
              </a:tr>
              <a:tr h="278173">
                <a:tc>
                  <a:txBody>
                    <a:bodyPr/>
                    <a:lstStyle/>
                    <a:p>
                      <a:r>
                        <a:rPr lang="en-US" sz="1600" b="1">
                          <a:solidFill>
                            <a:srgbClr val="000000"/>
                          </a:solidFill>
                          <a:latin typeface="+mj-lt"/>
                        </a:rPr>
                        <a:t>Kentucky</a:t>
                      </a:r>
                      <a:r>
                        <a:rPr lang="en-US" sz="1600" b="1" baseline="30000">
                          <a:solidFill>
                            <a:srgbClr val="000000"/>
                          </a:solidFill>
                          <a:latin typeface="+mj-lt"/>
                        </a:rPr>
                        <a:t>†</a:t>
                      </a:r>
                    </a:p>
                  </a:txBody>
                  <a:tcPr marL="91451" marR="91451" marT="45747" marB="45747">
                    <a:solidFill>
                      <a:schemeClr val="bg1"/>
                    </a:solidFill>
                  </a:tcPr>
                </a:tc>
                <a:tc>
                  <a:txBody>
                    <a:bodyPr/>
                    <a:lstStyle/>
                    <a:p>
                      <a:pPr algn="r"/>
                      <a:r>
                        <a:rPr lang="en-US" sz="1600">
                          <a:latin typeface="+mj-lt"/>
                        </a:rPr>
                        <a:t>201.5</a:t>
                      </a:r>
                      <a:endParaRPr lang="en-US" sz="1600" b="1">
                        <a:latin typeface="+mj-lt"/>
                      </a:endParaRPr>
                    </a:p>
                  </a:txBody>
                  <a:tcPr marL="68581" marR="457200" marT="0" marB="0" anchor="ctr">
                    <a:solidFill>
                      <a:schemeClr val="bg1"/>
                    </a:solidFill>
                  </a:tcPr>
                </a:tc>
                <a:tc>
                  <a:txBody>
                    <a:bodyPr/>
                    <a:lstStyle/>
                    <a:p>
                      <a:pPr algn="r"/>
                      <a:r>
                        <a:rPr lang="en-US" sz="1600">
                          <a:latin typeface="+mj-lt"/>
                        </a:rPr>
                        <a:t>69.6</a:t>
                      </a:r>
                      <a:endParaRPr lang="en-US" sz="1600" b="1">
                        <a:latin typeface="+mj-lt"/>
                        <a:cs typeface="Arial" panose="020B0604020202020204" pitchFamily="34" charset="0"/>
                      </a:endParaRPr>
                    </a:p>
                  </a:txBody>
                  <a:tcPr marL="68581" marR="457200" marT="0" marB="0" anchor="ctr">
                    <a:solidFill>
                      <a:schemeClr val="bg1"/>
                    </a:solidFill>
                  </a:tcPr>
                </a:tc>
                <a:tc>
                  <a:txBody>
                    <a:bodyPr/>
                    <a:lstStyle/>
                    <a:p>
                      <a:pPr algn="r"/>
                      <a:r>
                        <a:rPr lang="en-US" sz="1600">
                          <a:latin typeface="+mj-lt"/>
                        </a:rPr>
                        <a:t>17.2</a:t>
                      </a:r>
                      <a:endParaRPr lang="en-US" sz="1600" b="1">
                        <a:latin typeface="+mj-lt"/>
                      </a:endParaRPr>
                    </a:p>
                  </a:txBody>
                  <a:tcPr marL="68581" marR="457200" marT="0" marB="0" anchor="ctr">
                    <a:solidFill>
                      <a:schemeClr val="bg1"/>
                    </a:solidFill>
                  </a:tcPr>
                </a:tc>
                <a:tc>
                  <a:txBody>
                    <a:bodyPr/>
                    <a:lstStyle/>
                    <a:p>
                      <a:pPr algn="r"/>
                      <a:r>
                        <a:rPr lang="en-US" sz="1600">
                          <a:latin typeface="+mj-lt"/>
                        </a:rPr>
                        <a:t>2.8</a:t>
                      </a:r>
                      <a:endParaRPr lang="en-US" sz="1600" b="1">
                        <a:latin typeface="+mj-lt"/>
                        <a:cs typeface="Arial" panose="020B0604020202020204" pitchFamily="34" charset="0"/>
                      </a:endParaRPr>
                    </a:p>
                  </a:txBody>
                  <a:tcPr marL="68581" marR="457200" marT="0" marB="0" anchor="ctr">
                    <a:solidFill>
                      <a:schemeClr val="bg1"/>
                    </a:solidFill>
                  </a:tcPr>
                </a:tc>
                <a:extLst>
                  <a:ext uri="{0D108BD9-81ED-4DB2-BD59-A6C34878D82A}">
                    <a16:rowId xmlns:a16="http://schemas.microsoft.com/office/drawing/2014/main" val="10003"/>
                  </a:ext>
                </a:extLst>
              </a:tr>
              <a:tr h="278173">
                <a:tc>
                  <a:txBody>
                    <a:bodyPr/>
                    <a:lstStyle/>
                    <a:p>
                      <a:r>
                        <a:rPr lang="en-US" sz="1600" b="1">
                          <a:solidFill>
                            <a:srgbClr val="FF0000"/>
                          </a:solidFill>
                          <a:latin typeface="+mj-lt"/>
                        </a:rPr>
                        <a:t>Appalachian Kentucky</a:t>
                      </a:r>
                    </a:p>
                  </a:txBody>
                  <a:tcPr marL="91451" marR="91451" marT="45747" marB="45747"/>
                </a:tc>
                <a:tc>
                  <a:txBody>
                    <a:bodyPr/>
                    <a:lstStyle/>
                    <a:p>
                      <a:pPr algn="r"/>
                      <a:r>
                        <a:rPr lang="en-US" sz="1600" b="1">
                          <a:solidFill>
                            <a:srgbClr val="FF0000"/>
                          </a:solidFill>
                          <a:latin typeface="+mj-lt"/>
                        </a:rPr>
                        <a:t>* 226.1</a:t>
                      </a:r>
                    </a:p>
                  </a:txBody>
                  <a:tcPr marL="68581" marR="457200" marT="0" marB="0" anchor="ctr"/>
                </a:tc>
                <a:tc>
                  <a:txBody>
                    <a:bodyPr/>
                    <a:lstStyle/>
                    <a:p>
                      <a:pPr algn="r"/>
                      <a:r>
                        <a:rPr lang="en-US" sz="1600" b="1">
                          <a:solidFill>
                            <a:srgbClr val="FF0000"/>
                          </a:solidFill>
                          <a:latin typeface="+mj-lt"/>
                        </a:rPr>
                        <a:t> * 82.4</a:t>
                      </a:r>
                      <a:endParaRPr lang="en-US" sz="1600" b="1">
                        <a:solidFill>
                          <a:srgbClr val="FF0000"/>
                        </a:solidFill>
                        <a:latin typeface="+mj-lt"/>
                        <a:cs typeface="Arial" panose="020B0604020202020204" pitchFamily="34" charset="0"/>
                      </a:endParaRPr>
                    </a:p>
                  </a:txBody>
                  <a:tcPr marL="68581" marR="457200" marT="0" marB="0" anchor="ctr"/>
                </a:tc>
                <a:tc>
                  <a:txBody>
                    <a:bodyPr/>
                    <a:lstStyle/>
                    <a:p>
                      <a:pPr algn="r"/>
                      <a:r>
                        <a:rPr lang="en-US" sz="1600" b="1">
                          <a:solidFill>
                            <a:srgbClr val="FF0000"/>
                          </a:solidFill>
                          <a:latin typeface="+mj-lt"/>
                        </a:rPr>
                        <a:t>* 20.2</a:t>
                      </a:r>
                    </a:p>
                  </a:txBody>
                  <a:tcPr marL="68581" marR="457200" marT="0" marB="0" anchor="ctr"/>
                </a:tc>
                <a:tc>
                  <a:txBody>
                    <a:bodyPr/>
                    <a:lstStyle/>
                    <a:p>
                      <a:pPr algn="r"/>
                      <a:r>
                        <a:rPr lang="en-US" sz="1600" b="1">
                          <a:solidFill>
                            <a:srgbClr val="FF0000"/>
                          </a:solidFill>
                          <a:latin typeface="+mj-lt"/>
                        </a:rPr>
                        <a:t>* 3.3</a:t>
                      </a:r>
                      <a:endParaRPr lang="en-US" sz="1600" b="1">
                        <a:solidFill>
                          <a:srgbClr val="FF0000"/>
                        </a:solidFill>
                        <a:latin typeface="+mj-lt"/>
                        <a:cs typeface="Arial" panose="020B0604020202020204" pitchFamily="34" charset="0"/>
                      </a:endParaRPr>
                    </a:p>
                  </a:txBody>
                  <a:tcPr marL="68581" marR="457200" marT="0" marB="0" anchor="ctr"/>
                </a:tc>
                <a:extLst>
                  <a:ext uri="{0D108BD9-81ED-4DB2-BD59-A6C34878D82A}">
                    <a16:rowId xmlns:a16="http://schemas.microsoft.com/office/drawing/2014/main" val="10004"/>
                  </a:ext>
                </a:extLst>
              </a:tr>
              <a:tr h="319940">
                <a:tc gridSpan="5">
                  <a:txBody>
                    <a:bodyPr/>
                    <a:lstStyle/>
                    <a:p>
                      <a:pPr marL="0" marR="0" algn="l">
                        <a:spcBef>
                          <a:spcPts val="0"/>
                        </a:spcBef>
                        <a:spcAft>
                          <a:spcPts val="0"/>
                        </a:spcAft>
                      </a:pPr>
                      <a:r>
                        <a:rPr lang="en-US" sz="1100">
                          <a:effectLst/>
                          <a:latin typeface="&quot;arial&quot;"/>
                        </a:rPr>
                        <a:t>Source: National Center</a:t>
                      </a:r>
                      <a:r>
                        <a:rPr lang="en-US" sz="1100" baseline="0">
                          <a:effectLst/>
                          <a:latin typeface="&quot;arial&quot;"/>
                        </a:rPr>
                        <a:t> for Health Statistics (NCHS) and KCR</a:t>
                      </a:r>
                      <a:r>
                        <a:rPr lang="en-US" sz="1100">
                          <a:effectLst/>
                          <a:latin typeface="&quot;arial&quot;"/>
                        </a:rPr>
                        <a:t>.</a:t>
                      </a:r>
                    </a:p>
                    <a:p>
                      <a:pPr marL="0" marR="0" algn="l">
                        <a:spcBef>
                          <a:spcPts val="0"/>
                        </a:spcBef>
                        <a:spcAft>
                          <a:spcPts val="0"/>
                        </a:spcAft>
                      </a:pPr>
                      <a:r>
                        <a:rPr lang="en-US" sz="1100">
                          <a:effectLst/>
                          <a:latin typeface="&quot;arial&quot;"/>
                        </a:rPr>
                        <a:t> * = p&lt;.05 vs Kentucky as a whole and the U.S.</a:t>
                      </a:r>
                      <a:endParaRPr lang="en-US" sz="1400" b="1">
                        <a:effectLst/>
                        <a:latin typeface="&quot;arial&quot;"/>
                        <a:ea typeface="Times New Roman"/>
                        <a:cs typeface="Times New Roman"/>
                      </a:endParaRPr>
                    </a:p>
                  </a:txBody>
                  <a:tcPr marL="91451" marR="91451" marT="45747" marB="45747"/>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6948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71CA8FEAA18B4B83E9F26CE5B0DCEF" ma:contentTypeVersion="8" ma:contentTypeDescription="Create a new document." ma:contentTypeScope="" ma:versionID="397e5353460acd2111994243fd440525">
  <xsd:schema xmlns:xsd="http://www.w3.org/2001/XMLSchema" xmlns:xs="http://www.w3.org/2001/XMLSchema" xmlns:p="http://schemas.microsoft.com/office/2006/metadata/properties" xmlns:ns2="c7bd7dc8-acd8-4124-9602-504af7068bcf" xmlns:ns3="d353bc6c-ff12-4923-882b-e8845426f0dd" targetNamespace="http://schemas.microsoft.com/office/2006/metadata/properties" ma:root="true" ma:fieldsID="61bab1ae8dbbd19ae939cb80e4a87def" ns2:_="" ns3:_="">
    <xsd:import namespace="c7bd7dc8-acd8-4124-9602-504af7068bcf"/>
    <xsd:import namespace="d353bc6c-ff12-4923-882b-e8845426f0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bd7dc8-acd8-4124-9602-504af7068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3bc6c-ff12-4923-882b-e8845426f0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FB504D-6240-41B1-9431-00F903879D9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8ADEFFE-8B2D-4129-B658-65D26A1353AB}">
  <ds:schemaRefs>
    <ds:schemaRef ds:uri="c7bd7dc8-acd8-4124-9602-504af7068bcf"/>
    <ds:schemaRef ds:uri="d353bc6c-ff12-4923-882b-e8845426f0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33C808-D24A-4252-9487-AFD0EF8617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30</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Understanding the Basics of Cancer</vt:lpstr>
      <vt:lpstr>OVERVIEW </vt:lpstr>
      <vt:lpstr>WHAT IS CANCER? </vt:lpstr>
      <vt:lpstr>CANCER IN KENTUCKY </vt:lpstr>
      <vt:lpstr>PowerPoint Presentation</vt:lpstr>
      <vt:lpstr>PowerPoint Presentation</vt:lpstr>
      <vt:lpstr>PowerPoint Presentation</vt:lpstr>
      <vt:lpstr>COMMON CANCERS </vt:lpstr>
      <vt:lpstr>SIGNIFICANT CANCER IN KENTUCKY</vt:lpstr>
      <vt:lpstr>CANCER INCIDENCE AND MORTALITY</vt:lpstr>
      <vt:lpstr>PowerPoint Presentation</vt:lpstr>
      <vt:lpstr>APPALACHIAN KENTUCKY</vt:lpstr>
      <vt:lpstr>WHAT CAUSES CANCER?</vt:lpstr>
      <vt:lpstr>PowerPoint Presentation</vt:lpstr>
      <vt:lpstr>LIFESTYLE CHOICES  CAN PREVENT CANCER </vt:lpstr>
      <vt:lpstr>CANCER SCREENING SAVES LIVES </vt:lpstr>
      <vt:lpstr>MAINTAIN A HEALTHY WEIGHT </vt:lpstr>
      <vt:lpstr>STAY PHYSICALLY ACTIVE</vt:lpstr>
      <vt:lpstr>EAT A HEALTHY DIET </vt:lpstr>
      <vt:lpstr>AVOID TOBACCO</vt:lpstr>
      <vt:lpstr>PowerPoint Presentation</vt:lpstr>
      <vt:lpstr>PowerPoint Presentation</vt:lpstr>
      <vt:lpstr>LIMIT ALCOHOL</vt:lpstr>
      <vt:lpstr>PROTECT YOUR SKIN</vt:lpstr>
      <vt:lpstr>Seven Steps to Reduce  Your Cancer Risks</vt:lpstr>
      <vt:lpstr>COMMON CANCER TERMS </vt:lpstr>
      <vt:lpstr>COMMON CANCER TERMS </vt:lpstr>
      <vt:lpstr>COMMON CANCER  TERMS CONTINUED </vt:lpstr>
      <vt:lpstr>TALKING TO YOUR HEALTH-CARE PROVIDER </vt:lpstr>
      <vt:lpstr>TALKING TO YOUR  HEALTH-CARE PROVIDER </vt:lpstr>
      <vt:lpstr>WHAT TO ASK WHEN YOU’RE TOLD YOU HAVE CANCER: </vt:lpstr>
      <vt:lpstr>WHAT TO ASK WHEN DECIDING ON A TREATMENT:</vt:lpstr>
      <vt:lpstr>WHAT TO ASK DURING TREATMENT: </vt:lpstr>
      <vt:lpstr>WHAT TO ASK AFTER TREATMENT:</vt:lpstr>
      <vt:lpstr>QUICK OVERVIEW AND QUESTIONS</vt:lpstr>
      <vt:lpstr>STEPS TO REDUCE  YOUR CANCER RISKS</vt:lpstr>
      <vt:lpstr>REFERENCES </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Jones, Natalie C.</dc:creator>
  <cp:keywords/>
  <dc:description/>
  <cp:revision>1</cp:revision>
  <dcterms:created xsi:type="dcterms:W3CDTF">2019-11-27T18:12:57Z</dcterms:created>
  <dcterms:modified xsi:type="dcterms:W3CDTF">2021-10-22T14:58:34Z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0x010100B271CA8FEAA18B4B83E9F26CE5B0DCEF</vt:lpwstr>
  </property>
</Properties>
</file>