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3.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2.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authors.xml" ContentType="application/vnd.ms-powerpoint.authors+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4"/>
    <p:sldMasterId id="2147483776" r:id="rId5"/>
  </p:sldMasterIdLst>
  <p:notesMasterIdLst>
    <p:notesMasterId r:id="rId18"/>
  </p:notesMasterIdLst>
  <p:sldIdLst>
    <p:sldId id="256" r:id="rId6"/>
    <p:sldId id="316" r:id="rId7"/>
    <p:sldId id="317" r:id="rId8"/>
    <p:sldId id="318" r:id="rId9"/>
    <p:sldId id="330" r:id="rId10"/>
    <p:sldId id="331" r:id="rId11"/>
    <p:sldId id="327" r:id="rId12"/>
    <p:sldId id="326" r:id="rId13"/>
    <p:sldId id="350" r:id="rId14"/>
    <p:sldId id="325" r:id="rId15"/>
    <p:sldId id="328" r:id="rId16"/>
    <p:sldId id="28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ECD0135-FA63-4245-93E8-87EBB9086998}">
          <p14:sldIdLst>
            <p14:sldId id="256"/>
            <p14:sldId id="316"/>
            <p14:sldId id="317"/>
            <p14:sldId id="318"/>
            <p14:sldId id="330"/>
            <p14:sldId id="331"/>
            <p14:sldId id="327"/>
            <p14:sldId id="326"/>
            <p14:sldId id="350"/>
            <p14:sldId id="325"/>
            <p14:sldId id="328"/>
            <p14:sldId id="284"/>
          </p14:sldIdLst>
        </p14:section>
        <p14:section name="Unused slides" id="{9A391BFA-EB2C-4DFE-BFF9-046FBA13392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90330E-CC83-2FF3-9E98-DF10513DE29A}" name="Bejda, Miranda L." initials="BML" userId="Bejda, Miranda L." providerId="None"/>
  <p188:author id="{D95A4C24-DBF7-65BC-CA37-A7370DCEE909}" name="Norman-Burgdolf, Heather" initials="NBH" userId="S::hlno222@uky.edu::e6c5cf73-8c2b-4acc-b0b5-f3a3b17eac9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A92D0"/>
    <a:srgbClr val="1D8AFF"/>
    <a:srgbClr val="0E3267"/>
    <a:srgbClr val="2F528F"/>
    <a:srgbClr val="8298CE"/>
    <a:srgbClr val="BCC6D5"/>
    <a:srgbClr val="399997"/>
    <a:srgbClr val="913F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64"/>
    <p:restoredTop sz="64105"/>
  </p:normalViewPr>
  <p:slideViewPr>
    <p:cSldViewPr snapToGrid="0">
      <p:cViewPr varScale="1">
        <p:scale>
          <a:sx n="114" d="100"/>
          <a:sy n="114" d="100"/>
        </p:scale>
        <p:origin x="12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EB482C-5886-41BC-92A5-D52648F41708}" type="doc">
      <dgm:prSet loTypeId="urn:microsoft.com/office/officeart/2005/8/layout/bProcess4" loCatId="process" qsTypeId="urn:microsoft.com/office/officeart/2005/8/quickstyle/simple1" qsCatId="simple" csTypeId="urn:microsoft.com/office/officeart/2005/8/colors/accent5_2" csCatId="accent5" phldr="1"/>
      <dgm:spPr/>
      <dgm:t>
        <a:bodyPr/>
        <a:lstStyle/>
        <a:p>
          <a:endParaRPr lang="en-US"/>
        </a:p>
      </dgm:t>
    </dgm:pt>
    <dgm:pt modelId="{58D65332-0DE7-4D3D-95A1-AF9663DCE87A}">
      <dgm:prSet phldrT="[Text]"/>
      <dgm:spPr/>
      <dgm:t>
        <a:bodyPr/>
        <a:lstStyle/>
        <a:p>
          <a:r>
            <a:rPr lang="en-US" dirty="0"/>
            <a:t>Traumatic event happens</a:t>
          </a:r>
        </a:p>
      </dgm:t>
    </dgm:pt>
    <dgm:pt modelId="{B55E2CE9-31E8-4058-90C9-E290B424AD1A}" type="parTrans" cxnId="{B95DA24C-0DAA-4B24-A44C-0FF22E502FEA}">
      <dgm:prSet/>
      <dgm:spPr/>
      <dgm:t>
        <a:bodyPr/>
        <a:lstStyle/>
        <a:p>
          <a:endParaRPr lang="en-US"/>
        </a:p>
      </dgm:t>
    </dgm:pt>
    <dgm:pt modelId="{5119C76B-1330-4FE4-B0B5-95255B34A8B1}" type="sibTrans" cxnId="{B95DA24C-0DAA-4B24-A44C-0FF22E502FEA}">
      <dgm:prSet/>
      <dgm:spPr/>
      <dgm:t>
        <a:bodyPr/>
        <a:lstStyle/>
        <a:p>
          <a:endParaRPr lang="en-US"/>
        </a:p>
      </dgm:t>
    </dgm:pt>
    <dgm:pt modelId="{DB7BC7F7-0701-4178-94E1-3E7A7ABC782C}">
      <dgm:prSet phldrT="[Text]"/>
      <dgm:spPr/>
      <dgm:t>
        <a:bodyPr/>
        <a:lstStyle/>
        <a:p>
          <a:r>
            <a:rPr lang="en-US" dirty="0"/>
            <a:t>Sympathetic Nervous System </a:t>
          </a:r>
        </a:p>
        <a:p>
          <a:r>
            <a:rPr lang="en-US" b="1" dirty="0"/>
            <a:t>(Survival System) </a:t>
          </a:r>
          <a:r>
            <a:rPr lang="en-US" dirty="0"/>
            <a:t>Activated</a:t>
          </a:r>
        </a:p>
      </dgm:t>
    </dgm:pt>
    <dgm:pt modelId="{A001605C-396C-4456-929B-D4EDEC61BD49}" type="parTrans" cxnId="{CF72B4C2-20FC-46B5-BC10-B6DBDEBD6709}">
      <dgm:prSet/>
      <dgm:spPr/>
      <dgm:t>
        <a:bodyPr/>
        <a:lstStyle/>
        <a:p>
          <a:endParaRPr lang="en-US"/>
        </a:p>
      </dgm:t>
    </dgm:pt>
    <dgm:pt modelId="{E6C7C8CD-85A6-49A8-8577-CB6B8F928189}" type="sibTrans" cxnId="{CF72B4C2-20FC-46B5-BC10-B6DBDEBD6709}">
      <dgm:prSet/>
      <dgm:spPr/>
      <dgm:t>
        <a:bodyPr/>
        <a:lstStyle/>
        <a:p>
          <a:endParaRPr lang="en-US"/>
        </a:p>
      </dgm:t>
    </dgm:pt>
    <dgm:pt modelId="{5075263E-747A-4F2D-9C51-E490BCF6BC32}">
      <dgm:prSet phldrT="[Text]"/>
      <dgm:spPr/>
      <dgm:t>
        <a:bodyPr/>
        <a:lstStyle/>
        <a:p>
          <a:r>
            <a:rPr lang="en-US" dirty="0"/>
            <a:t>Brain signals release of stress hormones</a:t>
          </a:r>
        </a:p>
      </dgm:t>
    </dgm:pt>
    <dgm:pt modelId="{DB514059-DF87-4217-A00F-0135912DA3AE}" type="parTrans" cxnId="{5B5B6F8B-199E-403D-B7A9-18351E8DADCD}">
      <dgm:prSet/>
      <dgm:spPr/>
      <dgm:t>
        <a:bodyPr/>
        <a:lstStyle/>
        <a:p>
          <a:endParaRPr lang="en-US"/>
        </a:p>
      </dgm:t>
    </dgm:pt>
    <dgm:pt modelId="{B3EE3362-C4B9-4B16-8DBE-4FEA4C28ECAC}" type="sibTrans" cxnId="{5B5B6F8B-199E-403D-B7A9-18351E8DADCD}">
      <dgm:prSet/>
      <dgm:spPr/>
      <dgm:t>
        <a:bodyPr/>
        <a:lstStyle/>
        <a:p>
          <a:endParaRPr lang="en-US"/>
        </a:p>
      </dgm:t>
    </dgm:pt>
    <dgm:pt modelId="{5C1569D8-BC62-4DC1-B0E8-6432E1162862}">
      <dgm:prSet phldrT="[Text]"/>
      <dgm:spPr/>
      <dgm:t>
        <a:bodyPr/>
        <a:lstStyle/>
        <a:p>
          <a:r>
            <a:rPr lang="en-US" dirty="0"/>
            <a:t>Blood flow diverted to heart, lungs, liver, and muscles</a:t>
          </a:r>
        </a:p>
      </dgm:t>
    </dgm:pt>
    <dgm:pt modelId="{5E6889C6-7274-4F8D-92A4-F25D2D1A6AC5}" type="parTrans" cxnId="{572407A3-74B4-401B-8294-3C6C2E85AF6D}">
      <dgm:prSet/>
      <dgm:spPr/>
      <dgm:t>
        <a:bodyPr/>
        <a:lstStyle/>
        <a:p>
          <a:endParaRPr lang="en-US"/>
        </a:p>
      </dgm:t>
    </dgm:pt>
    <dgm:pt modelId="{5294E332-C3E8-4E9E-90E4-2D9C80DEE1E6}" type="sibTrans" cxnId="{572407A3-74B4-401B-8294-3C6C2E85AF6D}">
      <dgm:prSet/>
      <dgm:spPr/>
      <dgm:t>
        <a:bodyPr/>
        <a:lstStyle/>
        <a:p>
          <a:endParaRPr lang="en-US"/>
        </a:p>
      </dgm:t>
    </dgm:pt>
    <dgm:pt modelId="{2CC017FB-7EBD-4DF5-857D-EDC669956187}">
      <dgm:prSet phldrT="[Text]"/>
      <dgm:spPr/>
      <dgm:t>
        <a:bodyPr/>
        <a:lstStyle/>
        <a:p>
          <a:r>
            <a:rPr lang="en-US" dirty="0"/>
            <a:t>Stress hormones impair thinking and ability to cope</a:t>
          </a:r>
        </a:p>
      </dgm:t>
    </dgm:pt>
    <dgm:pt modelId="{ED526FD4-603F-46FA-B483-594DF8603705}" type="parTrans" cxnId="{03CA5BC5-327E-405B-8B15-519F798A012F}">
      <dgm:prSet/>
      <dgm:spPr/>
      <dgm:t>
        <a:bodyPr/>
        <a:lstStyle/>
        <a:p>
          <a:endParaRPr lang="en-US"/>
        </a:p>
      </dgm:t>
    </dgm:pt>
    <dgm:pt modelId="{47A960E3-34EB-4AE7-89E6-CC042779B363}" type="sibTrans" cxnId="{03CA5BC5-327E-405B-8B15-519F798A012F}">
      <dgm:prSet/>
      <dgm:spPr/>
      <dgm:t>
        <a:bodyPr/>
        <a:lstStyle/>
        <a:p>
          <a:endParaRPr lang="en-US"/>
        </a:p>
      </dgm:t>
    </dgm:pt>
    <dgm:pt modelId="{E4DB8BF1-44BC-4D2C-95BC-9C38201AD82D}">
      <dgm:prSet phldrT="[Text]"/>
      <dgm:spPr/>
      <dgm:t>
        <a:bodyPr/>
        <a:lstStyle/>
        <a:p>
          <a:r>
            <a:rPr lang="en-US"/>
            <a:t>Event permanently stored in brain as  painful memory or emotion</a:t>
          </a:r>
          <a:endParaRPr lang="en-US" dirty="0"/>
        </a:p>
      </dgm:t>
    </dgm:pt>
    <dgm:pt modelId="{268B816B-CB0C-4BD9-BED7-AC82C7CE7684}" type="parTrans" cxnId="{2C36B157-1A14-4D9D-A38C-0C936330A837}">
      <dgm:prSet/>
      <dgm:spPr/>
      <dgm:t>
        <a:bodyPr/>
        <a:lstStyle/>
        <a:p>
          <a:endParaRPr lang="en-US"/>
        </a:p>
      </dgm:t>
    </dgm:pt>
    <dgm:pt modelId="{D808056B-3481-4C70-BB34-49268D0D58F9}" type="sibTrans" cxnId="{2C36B157-1A14-4D9D-A38C-0C936330A837}">
      <dgm:prSet/>
      <dgm:spPr/>
      <dgm:t>
        <a:bodyPr/>
        <a:lstStyle/>
        <a:p>
          <a:endParaRPr lang="en-US"/>
        </a:p>
      </dgm:t>
    </dgm:pt>
    <dgm:pt modelId="{0DBBD50A-4C70-4945-A7BB-1817753B1380}">
      <dgm:prSet phldrT="[Text]"/>
      <dgm:spPr/>
      <dgm:t>
        <a:bodyPr/>
        <a:lstStyle/>
        <a:p>
          <a:r>
            <a:rPr lang="en-US" dirty="0"/>
            <a:t>Memory of event or fear of new event activates survival system</a:t>
          </a:r>
        </a:p>
      </dgm:t>
    </dgm:pt>
    <dgm:pt modelId="{47A72BC3-3DD3-40E9-83DF-5C3454BF04DC}" type="parTrans" cxnId="{5F25F2A2-6D42-46DC-9615-823844CD5BCC}">
      <dgm:prSet/>
      <dgm:spPr/>
      <dgm:t>
        <a:bodyPr/>
        <a:lstStyle/>
        <a:p>
          <a:endParaRPr lang="en-US"/>
        </a:p>
      </dgm:t>
    </dgm:pt>
    <dgm:pt modelId="{2663B690-11E5-4BF9-9BB4-69CC29724100}" type="sibTrans" cxnId="{5F25F2A2-6D42-46DC-9615-823844CD5BCC}">
      <dgm:prSet/>
      <dgm:spPr/>
      <dgm:t>
        <a:bodyPr/>
        <a:lstStyle/>
        <a:p>
          <a:endParaRPr lang="en-US"/>
        </a:p>
      </dgm:t>
    </dgm:pt>
    <dgm:pt modelId="{1C04E3C0-DF77-4F1F-923F-4126ADB7E034}">
      <dgm:prSet phldrT="[Text]"/>
      <dgm:spPr/>
      <dgm:t>
        <a:bodyPr/>
        <a:lstStyle/>
        <a:p>
          <a:r>
            <a:rPr lang="en-US" dirty="0"/>
            <a:t>Individual reexperiences the trauma of the prior event</a:t>
          </a:r>
        </a:p>
      </dgm:t>
    </dgm:pt>
    <dgm:pt modelId="{BDA2FCF9-74B0-49CE-B212-960479C96E9E}" type="sibTrans" cxnId="{BE248531-FF43-4D64-9AC2-C45B841D6C23}">
      <dgm:prSet/>
      <dgm:spPr/>
      <dgm:t>
        <a:bodyPr/>
        <a:lstStyle/>
        <a:p>
          <a:endParaRPr lang="en-US"/>
        </a:p>
      </dgm:t>
    </dgm:pt>
    <dgm:pt modelId="{EDD6EE68-04C5-497E-BC9E-BA357E783D96}" type="parTrans" cxnId="{BE248531-FF43-4D64-9AC2-C45B841D6C23}">
      <dgm:prSet/>
      <dgm:spPr/>
      <dgm:t>
        <a:bodyPr/>
        <a:lstStyle/>
        <a:p>
          <a:endParaRPr lang="en-US"/>
        </a:p>
      </dgm:t>
    </dgm:pt>
    <dgm:pt modelId="{9FAE7B23-B0F4-4687-A41B-3B87C4970396}">
      <dgm:prSet phldrT="[Text]"/>
      <dgm:spPr/>
      <dgm:t>
        <a:bodyPr/>
        <a:lstStyle/>
        <a:p>
          <a:r>
            <a:rPr lang="en-US" dirty="0"/>
            <a:t>Brain and survival system remain on alert after event</a:t>
          </a:r>
        </a:p>
      </dgm:t>
    </dgm:pt>
    <dgm:pt modelId="{9C9DD18A-0EE2-4804-AEBB-E46B8DDC8B5E}" type="sibTrans" cxnId="{397EADE9-4F82-4D71-8D1E-DE409046E6CD}">
      <dgm:prSet/>
      <dgm:spPr/>
      <dgm:t>
        <a:bodyPr/>
        <a:lstStyle/>
        <a:p>
          <a:endParaRPr lang="en-US"/>
        </a:p>
      </dgm:t>
    </dgm:pt>
    <dgm:pt modelId="{647F009E-FEA7-4544-B0A1-9240C18B8A31}" type="parTrans" cxnId="{397EADE9-4F82-4D71-8D1E-DE409046E6CD}">
      <dgm:prSet/>
      <dgm:spPr/>
      <dgm:t>
        <a:bodyPr/>
        <a:lstStyle/>
        <a:p>
          <a:endParaRPr lang="en-US"/>
        </a:p>
      </dgm:t>
    </dgm:pt>
    <dgm:pt modelId="{3AD29A46-D00F-4612-9C3A-5D3053573FEB}" type="pres">
      <dgm:prSet presAssocID="{18EB482C-5886-41BC-92A5-D52648F41708}" presName="Name0" presStyleCnt="0">
        <dgm:presLayoutVars>
          <dgm:dir/>
          <dgm:resizeHandles/>
        </dgm:presLayoutVars>
      </dgm:prSet>
      <dgm:spPr/>
    </dgm:pt>
    <dgm:pt modelId="{75F4BD8F-2612-4F0A-8A96-B308ACAEAD2E}" type="pres">
      <dgm:prSet presAssocID="{58D65332-0DE7-4D3D-95A1-AF9663DCE87A}" presName="compNode" presStyleCnt="0"/>
      <dgm:spPr/>
    </dgm:pt>
    <dgm:pt modelId="{06874ABF-D365-4D6D-9FD9-4E86C7A613DE}" type="pres">
      <dgm:prSet presAssocID="{58D65332-0DE7-4D3D-95A1-AF9663DCE87A}" presName="dummyConnPt" presStyleCnt="0"/>
      <dgm:spPr/>
    </dgm:pt>
    <dgm:pt modelId="{726E046F-FF26-45EF-9545-8C2CD6F05C72}" type="pres">
      <dgm:prSet presAssocID="{58D65332-0DE7-4D3D-95A1-AF9663DCE87A}" presName="node" presStyleLbl="node1" presStyleIdx="0" presStyleCnt="9">
        <dgm:presLayoutVars>
          <dgm:bulletEnabled val="1"/>
        </dgm:presLayoutVars>
      </dgm:prSet>
      <dgm:spPr/>
    </dgm:pt>
    <dgm:pt modelId="{6BA97775-6110-4285-B6F1-DEFAA61DFB82}" type="pres">
      <dgm:prSet presAssocID="{5119C76B-1330-4FE4-B0B5-95255B34A8B1}" presName="sibTrans" presStyleLbl="bgSibTrans2D1" presStyleIdx="0" presStyleCnt="8"/>
      <dgm:spPr/>
    </dgm:pt>
    <dgm:pt modelId="{BC0DA0E7-BC5F-4458-9C8B-2F5DFDD72CC4}" type="pres">
      <dgm:prSet presAssocID="{DB7BC7F7-0701-4178-94E1-3E7A7ABC782C}" presName="compNode" presStyleCnt="0"/>
      <dgm:spPr/>
    </dgm:pt>
    <dgm:pt modelId="{1ECE8E5B-16A7-4E4C-8D6E-68CABB22C3C3}" type="pres">
      <dgm:prSet presAssocID="{DB7BC7F7-0701-4178-94E1-3E7A7ABC782C}" presName="dummyConnPt" presStyleCnt="0"/>
      <dgm:spPr/>
    </dgm:pt>
    <dgm:pt modelId="{7D853BC0-F71A-4A79-90EC-DC6DA139B3D9}" type="pres">
      <dgm:prSet presAssocID="{DB7BC7F7-0701-4178-94E1-3E7A7ABC782C}" presName="node" presStyleLbl="node1" presStyleIdx="1" presStyleCnt="9">
        <dgm:presLayoutVars>
          <dgm:bulletEnabled val="1"/>
        </dgm:presLayoutVars>
      </dgm:prSet>
      <dgm:spPr/>
    </dgm:pt>
    <dgm:pt modelId="{F38F255F-B2CF-45E0-87CD-BF0C6FA28D0D}" type="pres">
      <dgm:prSet presAssocID="{E6C7C8CD-85A6-49A8-8577-CB6B8F928189}" presName="sibTrans" presStyleLbl="bgSibTrans2D1" presStyleIdx="1" presStyleCnt="8"/>
      <dgm:spPr/>
    </dgm:pt>
    <dgm:pt modelId="{534B67D7-B947-4F19-A8D0-EFCA709DFA11}" type="pres">
      <dgm:prSet presAssocID="{5075263E-747A-4F2D-9C51-E490BCF6BC32}" presName="compNode" presStyleCnt="0"/>
      <dgm:spPr/>
    </dgm:pt>
    <dgm:pt modelId="{31E13B59-E551-4B14-9477-FB155568690E}" type="pres">
      <dgm:prSet presAssocID="{5075263E-747A-4F2D-9C51-E490BCF6BC32}" presName="dummyConnPt" presStyleCnt="0"/>
      <dgm:spPr/>
    </dgm:pt>
    <dgm:pt modelId="{2BC1523D-75B0-4703-AA6A-872C1D314805}" type="pres">
      <dgm:prSet presAssocID="{5075263E-747A-4F2D-9C51-E490BCF6BC32}" presName="node" presStyleLbl="node1" presStyleIdx="2" presStyleCnt="9">
        <dgm:presLayoutVars>
          <dgm:bulletEnabled val="1"/>
        </dgm:presLayoutVars>
      </dgm:prSet>
      <dgm:spPr/>
    </dgm:pt>
    <dgm:pt modelId="{5D061B18-B3F7-457C-9371-0153CE71B1B2}" type="pres">
      <dgm:prSet presAssocID="{B3EE3362-C4B9-4B16-8DBE-4FEA4C28ECAC}" presName="sibTrans" presStyleLbl="bgSibTrans2D1" presStyleIdx="2" presStyleCnt="8"/>
      <dgm:spPr/>
    </dgm:pt>
    <dgm:pt modelId="{32375343-1A72-4DBF-8823-65631A9ABE1A}" type="pres">
      <dgm:prSet presAssocID="{5C1569D8-BC62-4DC1-B0E8-6432E1162862}" presName="compNode" presStyleCnt="0"/>
      <dgm:spPr/>
    </dgm:pt>
    <dgm:pt modelId="{22AB4222-71C8-444B-9BCB-16C9D7822539}" type="pres">
      <dgm:prSet presAssocID="{5C1569D8-BC62-4DC1-B0E8-6432E1162862}" presName="dummyConnPt" presStyleCnt="0"/>
      <dgm:spPr/>
    </dgm:pt>
    <dgm:pt modelId="{8EDB3D55-5481-43A7-BF3D-89277CAF8407}" type="pres">
      <dgm:prSet presAssocID="{5C1569D8-BC62-4DC1-B0E8-6432E1162862}" presName="node" presStyleLbl="node1" presStyleIdx="3" presStyleCnt="9">
        <dgm:presLayoutVars>
          <dgm:bulletEnabled val="1"/>
        </dgm:presLayoutVars>
      </dgm:prSet>
      <dgm:spPr/>
    </dgm:pt>
    <dgm:pt modelId="{9782608A-2D6C-4ECA-8DC0-2186C7C91863}" type="pres">
      <dgm:prSet presAssocID="{5294E332-C3E8-4E9E-90E4-2D9C80DEE1E6}" presName="sibTrans" presStyleLbl="bgSibTrans2D1" presStyleIdx="3" presStyleCnt="8"/>
      <dgm:spPr/>
    </dgm:pt>
    <dgm:pt modelId="{5F156273-40FF-4C2B-B550-B5320D4DC5B5}" type="pres">
      <dgm:prSet presAssocID="{2CC017FB-7EBD-4DF5-857D-EDC669956187}" presName="compNode" presStyleCnt="0"/>
      <dgm:spPr/>
    </dgm:pt>
    <dgm:pt modelId="{354E02F6-E795-4200-B16B-26A9597F3137}" type="pres">
      <dgm:prSet presAssocID="{2CC017FB-7EBD-4DF5-857D-EDC669956187}" presName="dummyConnPt" presStyleCnt="0"/>
      <dgm:spPr/>
    </dgm:pt>
    <dgm:pt modelId="{9F0AFFFB-1A0A-4701-986B-DB3B77BB6267}" type="pres">
      <dgm:prSet presAssocID="{2CC017FB-7EBD-4DF5-857D-EDC669956187}" presName="node" presStyleLbl="node1" presStyleIdx="4" presStyleCnt="9">
        <dgm:presLayoutVars>
          <dgm:bulletEnabled val="1"/>
        </dgm:presLayoutVars>
      </dgm:prSet>
      <dgm:spPr/>
    </dgm:pt>
    <dgm:pt modelId="{54E19559-7744-47ED-BF94-291B29B3CC6D}" type="pres">
      <dgm:prSet presAssocID="{47A960E3-34EB-4AE7-89E6-CC042779B363}" presName="sibTrans" presStyleLbl="bgSibTrans2D1" presStyleIdx="4" presStyleCnt="8"/>
      <dgm:spPr/>
    </dgm:pt>
    <dgm:pt modelId="{FA332966-B26C-41F7-84A6-3AAB0CCA6EA1}" type="pres">
      <dgm:prSet presAssocID="{9FAE7B23-B0F4-4687-A41B-3B87C4970396}" presName="compNode" presStyleCnt="0"/>
      <dgm:spPr/>
    </dgm:pt>
    <dgm:pt modelId="{AE7227D6-5EAE-40ED-87D1-C2804BBEF45B}" type="pres">
      <dgm:prSet presAssocID="{9FAE7B23-B0F4-4687-A41B-3B87C4970396}" presName="dummyConnPt" presStyleCnt="0"/>
      <dgm:spPr/>
    </dgm:pt>
    <dgm:pt modelId="{B5BF1EA8-31D4-4E9F-9375-53BB6937EE59}" type="pres">
      <dgm:prSet presAssocID="{9FAE7B23-B0F4-4687-A41B-3B87C4970396}" presName="node" presStyleLbl="node1" presStyleIdx="5" presStyleCnt="9">
        <dgm:presLayoutVars>
          <dgm:bulletEnabled val="1"/>
        </dgm:presLayoutVars>
      </dgm:prSet>
      <dgm:spPr/>
    </dgm:pt>
    <dgm:pt modelId="{0FE2F935-CFDA-4AC2-B6B1-D41489C02DA4}" type="pres">
      <dgm:prSet presAssocID="{9C9DD18A-0EE2-4804-AEBB-E46B8DDC8B5E}" presName="sibTrans" presStyleLbl="bgSibTrans2D1" presStyleIdx="5" presStyleCnt="8"/>
      <dgm:spPr/>
    </dgm:pt>
    <dgm:pt modelId="{865F771B-369C-4681-B3BF-8D9522FBF4AE}" type="pres">
      <dgm:prSet presAssocID="{E4DB8BF1-44BC-4D2C-95BC-9C38201AD82D}" presName="compNode" presStyleCnt="0"/>
      <dgm:spPr/>
    </dgm:pt>
    <dgm:pt modelId="{651BD2A0-F715-4C01-AAB2-743D387CDC40}" type="pres">
      <dgm:prSet presAssocID="{E4DB8BF1-44BC-4D2C-95BC-9C38201AD82D}" presName="dummyConnPt" presStyleCnt="0"/>
      <dgm:spPr/>
    </dgm:pt>
    <dgm:pt modelId="{8110932C-EFAB-4A04-8E1D-019F4DA7C76F}" type="pres">
      <dgm:prSet presAssocID="{E4DB8BF1-44BC-4D2C-95BC-9C38201AD82D}" presName="node" presStyleLbl="node1" presStyleIdx="6" presStyleCnt="9">
        <dgm:presLayoutVars>
          <dgm:bulletEnabled val="1"/>
        </dgm:presLayoutVars>
      </dgm:prSet>
      <dgm:spPr/>
    </dgm:pt>
    <dgm:pt modelId="{62CA3B99-B261-4CDD-B5E9-4E63F341342C}" type="pres">
      <dgm:prSet presAssocID="{D808056B-3481-4C70-BB34-49268D0D58F9}" presName="sibTrans" presStyleLbl="bgSibTrans2D1" presStyleIdx="6" presStyleCnt="8"/>
      <dgm:spPr/>
    </dgm:pt>
    <dgm:pt modelId="{DF441558-DF47-40FB-B17F-4B01F2AC636B}" type="pres">
      <dgm:prSet presAssocID="{0DBBD50A-4C70-4945-A7BB-1817753B1380}" presName="compNode" presStyleCnt="0"/>
      <dgm:spPr/>
    </dgm:pt>
    <dgm:pt modelId="{062D31EB-FDB6-4548-96C6-4B9DB42CEAF0}" type="pres">
      <dgm:prSet presAssocID="{0DBBD50A-4C70-4945-A7BB-1817753B1380}" presName="dummyConnPt" presStyleCnt="0"/>
      <dgm:spPr/>
    </dgm:pt>
    <dgm:pt modelId="{FAC10E46-139E-471B-A789-EC2D7C8B5FFA}" type="pres">
      <dgm:prSet presAssocID="{0DBBD50A-4C70-4945-A7BB-1817753B1380}" presName="node" presStyleLbl="node1" presStyleIdx="7" presStyleCnt="9">
        <dgm:presLayoutVars>
          <dgm:bulletEnabled val="1"/>
        </dgm:presLayoutVars>
      </dgm:prSet>
      <dgm:spPr/>
    </dgm:pt>
    <dgm:pt modelId="{9BDAB8D3-5B63-46CA-A6B9-51012A08CAD2}" type="pres">
      <dgm:prSet presAssocID="{2663B690-11E5-4BF9-9BB4-69CC29724100}" presName="sibTrans" presStyleLbl="bgSibTrans2D1" presStyleIdx="7" presStyleCnt="8"/>
      <dgm:spPr/>
    </dgm:pt>
    <dgm:pt modelId="{934DC0EC-F0F1-4253-831A-C22D71F073EE}" type="pres">
      <dgm:prSet presAssocID="{1C04E3C0-DF77-4F1F-923F-4126ADB7E034}" presName="compNode" presStyleCnt="0"/>
      <dgm:spPr/>
    </dgm:pt>
    <dgm:pt modelId="{C28822F1-C9B4-455B-839F-3612A654BB86}" type="pres">
      <dgm:prSet presAssocID="{1C04E3C0-DF77-4F1F-923F-4126ADB7E034}" presName="dummyConnPt" presStyleCnt="0"/>
      <dgm:spPr/>
    </dgm:pt>
    <dgm:pt modelId="{6DD3576E-6063-472A-8994-2DD45CED50CB}" type="pres">
      <dgm:prSet presAssocID="{1C04E3C0-DF77-4F1F-923F-4126ADB7E034}" presName="node" presStyleLbl="node1" presStyleIdx="8" presStyleCnt="9">
        <dgm:presLayoutVars>
          <dgm:bulletEnabled val="1"/>
        </dgm:presLayoutVars>
      </dgm:prSet>
      <dgm:spPr/>
    </dgm:pt>
  </dgm:ptLst>
  <dgm:cxnLst>
    <dgm:cxn modelId="{957F4022-2C66-4AA6-A0DE-22454079F531}" type="presOf" srcId="{DB7BC7F7-0701-4178-94E1-3E7A7ABC782C}" destId="{7D853BC0-F71A-4A79-90EC-DC6DA139B3D9}" srcOrd="0" destOrd="0" presId="urn:microsoft.com/office/officeart/2005/8/layout/bProcess4"/>
    <dgm:cxn modelId="{CB891827-98A5-43B9-9E14-B157B73CE666}" type="presOf" srcId="{2CC017FB-7EBD-4DF5-857D-EDC669956187}" destId="{9F0AFFFB-1A0A-4701-986B-DB3B77BB6267}" srcOrd="0" destOrd="0" presId="urn:microsoft.com/office/officeart/2005/8/layout/bProcess4"/>
    <dgm:cxn modelId="{BE248531-FF43-4D64-9AC2-C45B841D6C23}" srcId="{18EB482C-5886-41BC-92A5-D52648F41708}" destId="{1C04E3C0-DF77-4F1F-923F-4126ADB7E034}" srcOrd="8" destOrd="0" parTransId="{EDD6EE68-04C5-497E-BC9E-BA357E783D96}" sibTransId="{BDA2FCF9-74B0-49CE-B212-960479C96E9E}"/>
    <dgm:cxn modelId="{06D6D242-BDFC-4E59-8BAF-382A4F816C27}" type="presOf" srcId="{0DBBD50A-4C70-4945-A7BB-1817753B1380}" destId="{FAC10E46-139E-471B-A789-EC2D7C8B5FFA}" srcOrd="0" destOrd="0" presId="urn:microsoft.com/office/officeart/2005/8/layout/bProcess4"/>
    <dgm:cxn modelId="{B95DA24C-0DAA-4B24-A44C-0FF22E502FEA}" srcId="{18EB482C-5886-41BC-92A5-D52648F41708}" destId="{58D65332-0DE7-4D3D-95A1-AF9663DCE87A}" srcOrd="0" destOrd="0" parTransId="{B55E2CE9-31E8-4058-90C9-E290B424AD1A}" sibTransId="{5119C76B-1330-4FE4-B0B5-95255B34A8B1}"/>
    <dgm:cxn modelId="{2C36B157-1A14-4D9D-A38C-0C936330A837}" srcId="{18EB482C-5886-41BC-92A5-D52648F41708}" destId="{E4DB8BF1-44BC-4D2C-95BC-9C38201AD82D}" srcOrd="6" destOrd="0" parTransId="{268B816B-CB0C-4BD9-BED7-AC82C7CE7684}" sibTransId="{D808056B-3481-4C70-BB34-49268D0D58F9}"/>
    <dgm:cxn modelId="{FD89AD63-096B-4078-8CFE-9706A2B6B1BE}" type="presOf" srcId="{D808056B-3481-4C70-BB34-49268D0D58F9}" destId="{62CA3B99-B261-4CDD-B5E9-4E63F341342C}" srcOrd="0" destOrd="0" presId="urn:microsoft.com/office/officeart/2005/8/layout/bProcess4"/>
    <dgm:cxn modelId="{61FE386A-5736-45BD-A636-0F85FF7B48D7}" type="presOf" srcId="{58D65332-0DE7-4D3D-95A1-AF9663DCE87A}" destId="{726E046F-FF26-45EF-9545-8C2CD6F05C72}" srcOrd="0" destOrd="0" presId="urn:microsoft.com/office/officeart/2005/8/layout/bProcess4"/>
    <dgm:cxn modelId="{8E95C96A-8D89-46AD-89BA-9EE9C379B4BD}" type="presOf" srcId="{9C9DD18A-0EE2-4804-AEBB-E46B8DDC8B5E}" destId="{0FE2F935-CFDA-4AC2-B6B1-D41489C02DA4}" srcOrd="0" destOrd="0" presId="urn:microsoft.com/office/officeart/2005/8/layout/bProcess4"/>
    <dgm:cxn modelId="{2729376D-D102-482B-9685-7BBA9F723B25}" type="presOf" srcId="{B3EE3362-C4B9-4B16-8DBE-4FEA4C28ECAC}" destId="{5D061B18-B3F7-457C-9371-0153CE71B1B2}" srcOrd="0" destOrd="0" presId="urn:microsoft.com/office/officeart/2005/8/layout/bProcess4"/>
    <dgm:cxn modelId="{19F0EA71-9D59-4B3E-979A-FF13AD1C7051}" type="presOf" srcId="{18EB482C-5886-41BC-92A5-D52648F41708}" destId="{3AD29A46-D00F-4612-9C3A-5D3053573FEB}" srcOrd="0" destOrd="0" presId="urn:microsoft.com/office/officeart/2005/8/layout/bProcess4"/>
    <dgm:cxn modelId="{5B5B6F8B-199E-403D-B7A9-18351E8DADCD}" srcId="{18EB482C-5886-41BC-92A5-D52648F41708}" destId="{5075263E-747A-4F2D-9C51-E490BCF6BC32}" srcOrd="2" destOrd="0" parTransId="{DB514059-DF87-4217-A00F-0135912DA3AE}" sibTransId="{B3EE3362-C4B9-4B16-8DBE-4FEA4C28ECAC}"/>
    <dgm:cxn modelId="{5F25F2A2-6D42-46DC-9615-823844CD5BCC}" srcId="{18EB482C-5886-41BC-92A5-D52648F41708}" destId="{0DBBD50A-4C70-4945-A7BB-1817753B1380}" srcOrd="7" destOrd="0" parTransId="{47A72BC3-3DD3-40E9-83DF-5C3454BF04DC}" sibTransId="{2663B690-11E5-4BF9-9BB4-69CC29724100}"/>
    <dgm:cxn modelId="{572407A3-74B4-401B-8294-3C6C2E85AF6D}" srcId="{18EB482C-5886-41BC-92A5-D52648F41708}" destId="{5C1569D8-BC62-4DC1-B0E8-6432E1162862}" srcOrd="3" destOrd="0" parTransId="{5E6889C6-7274-4F8D-92A4-F25D2D1A6AC5}" sibTransId="{5294E332-C3E8-4E9E-90E4-2D9C80DEE1E6}"/>
    <dgm:cxn modelId="{813A0FB3-C349-4886-9575-8CCBA11C1C26}" type="presOf" srcId="{E6C7C8CD-85A6-49A8-8577-CB6B8F928189}" destId="{F38F255F-B2CF-45E0-87CD-BF0C6FA28D0D}" srcOrd="0" destOrd="0" presId="urn:microsoft.com/office/officeart/2005/8/layout/bProcess4"/>
    <dgm:cxn modelId="{471B42BB-F986-43F1-AE1B-87E5C9C39057}" type="presOf" srcId="{47A960E3-34EB-4AE7-89E6-CC042779B363}" destId="{54E19559-7744-47ED-BF94-291B29B3CC6D}" srcOrd="0" destOrd="0" presId="urn:microsoft.com/office/officeart/2005/8/layout/bProcess4"/>
    <dgm:cxn modelId="{4499B7BF-C16A-46AB-9AF8-20B2461BB5A9}" type="presOf" srcId="{5075263E-747A-4F2D-9C51-E490BCF6BC32}" destId="{2BC1523D-75B0-4703-AA6A-872C1D314805}" srcOrd="0" destOrd="0" presId="urn:microsoft.com/office/officeart/2005/8/layout/bProcess4"/>
    <dgm:cxn modelId="{CF72B4C2-20FC-46B5-BC10-B6DBDEBD6709}" srcId="{18EB482C-5886-41BC-92A5-D52648F41708}" destId="{DB7BC7F7-0701-4178-94E1-3E7A7ABC782C}" srcOrd="1" destOrd="0" parTransId="{A001605C-396C-4456-929B-D4EDEC61BD49}" sibTransId="{E6C7C8CD-85A6-49A8-8577-CB6B8F928189}"/>
    <dgm:cxn modelId="{03CA5BC5-327E-405B-8B15-519F798A012F}" srcId="{18EB482C-5886-41BC-92A5-D52648F41708}" destId="{2CC017FB-7EBD-4DF5-857D-EDC669956187}" srcOrd="4" destOrd="0" parTransId="{ED526FD4-603F-46FA-B483-594DF8603705}" sibTransId="{47A960E3-34EB-4AE7-89E6-CC042779B363}"/>
    <dgm:cxn modelId="{02811ECD-4B7A-4BA5-A5E5-37970025EBD2}" type="presOf" srcId="{2663B690-11E5-4BF9-9BB4-69CC29724100}" destId="{9BDAB8D3-5B63-46CA-A6B9-51012A08CAD2}" srcOrd="0" destOrd="0" presId="urn:microsoft.com/office/officeart/2005/8/layout/bProcess4"/>
    <dgm:cxn modelId="{9D0A9ACD-4B05-487E-A39A-5C878448DD8F}" type="presOf" srcId="{5C1569D8-BC62-4DC1-B0E8-6432E1162862}" destId="{8EDB3D55-5481-43A7-BF3D-89277CAF8407}" srcOrd="0" destOrd="0" presId="urn:microsoft.com/office/officeart/2005/8/layout/bProcess4"/>
    <dgm:cxn modelId="{43A779D7-7540-4087-8310-91C98DC5D96F}" type="presOf" srcId="{1C04E3C0-DF77-4F1F-923F-4126ADB7E034}" destId="{6DD3576E-6063-472A-8994-2DD45CED50CB}" srcOrd="0" destOrd="0" presId="urn:microsoft.com/office/officeart/2005/8/layout/bProcess4"/>
    <dgm:cxn modelId="{97C389DD-CE02-4177-8736-625BBA12DF9D}" type="presOf" srcId="{E4DB8BF1-44BC-4D2C-95BC-9C38201AD82D}" destId="{8110932C-EFAB-4A04-8E1D-019F4DA7C76F}" srcOrd="0" destOrd="0" presId="urn:microsoft.com/office/officeart/2005/8/layout/bProcess4"/>
    <dgm:cxn modelId="{397EADE9-4F82-4D71-8D1E-DE409046E6CD}" srcId="{18EB482C-5886-41BC-92A5-D52648F41708}" destId="{9FAE7B23-B0F4-4687-A41B-3B87C4970396}" srcOrd="5" destOrd="0" parTransId="{647F009E-FEA7-4544-B0A1-9240C18B8A31}" sibTransId="{9C9DD18A-0EE2-4804-AEBB-E46B8DDC8B5E}"/>
    <dgm:cxn modelId="{0191D8F1-546F-4DBF-A428-40D19FE65BD2}" type="presOf" srcId="{9FAE7B23-B0F4-4687-A41B-3B87C4970396}" destId="{B5BF1EA8-31D4-4E9F-9375-53BB6937EE59}" srcOrd="0" destOrd="0" presId="urn:microsoft.com/office/officeart/2005/8/layout/bProcess4"/>
    <dgm:cxn modelId="{9A4C10F9-BC83-463A-824D-3F5BFC6CDAF3}" type="presOf" srcId="{5119C76B-1330-4FE4-B0B5-95255B34A8B1}" destId="{6BA97775-6110-4285-B6F1-DEFAA61DFB82}" srcOrd="0" destOrd="0" presId="urn:microsoft.com/office/officeart/2005/8/layout/bProcess4"/>
    <dgm:cxn modelId="{948A1EFF-82BE-41CD-90EE-9E6853CF73F0}" type="presOf" srcId="{5294E332-C3E8-4E9E-90E4-2D9C80DEE1E6}" destId="{9782608A-2D6C-4ECA-8DC0-2186C7C91863}" srcOrd="0" destOrd="0" presId="urn:microsoft.com/office/officeart/2005/8/layout/bProcess4"/>
    <dgm:cxn modelId="{E0C1B40F-AE21-4257-8492-77A7531104EC}" type="presParOf" srcId="{3AD29A46-D00F-4612-9C3A-5D3053573FEB}" destId="{75F4BD8F-2612-4F0A-8A96-B308ACAEAD2E}" srcOrd="0" destOrd="0" presId="urn:microsoft.com/office/officeart/2005/8/layout/bProcess4"/>
    <dgm:cxn modelId="{80639CB2-863F-4B45-8363-10136484B092}" type="presParOf" srcId="{75F4BD8F-2612-4F0A-8A96-B308ACAEAD2E}" destId="{06874ABF-D365-4D6D-9FD9-4E86C7A613DE}" srcOrd="0" destOrd="0" presId="urn:microsoft.com/office/officeart/2005/8/layout/bProcess4"/>
    <dgm:cxn modelId="{C0018D1E-1EE9-4C59-8B81-AA6211210FEA}" type="presParOf" srcId="{75F4BD8F-2612-4F0A-8A96-B308ACAEAD2E}" destId="{726E046F-FF26-45EF-9545-8C2CD6F05C72}" srcOrd="1" destOrd="0" presId="urn:microsoft.com/office/officeart/2005/8/layout/bProcess4"/>
    <dgm:cxn modelId="{79B66B4B-E8D1-4B13-B279-0B099D536F67}" type="presParOf" srcId="{3AD29A46-D00F-4612-9C3A-5D3053573FEB}" destId="{6BA97775-6110-4285-B6F1-DEFAA61DFB82}" srcOrd="1" destOrd="0" presId="urn:microsoft.com/office/officeart/2005/8/layout/bProcess4"/>
    <dgm:cxn modelId="{32719C49-CFC9-4C5C-BA1E-44B0FF8306CA}" type="presParOf" srcId="{3AD29A46-D00F-4612-9C3A-5D3053573FEB}" destId="{BC0DA0E7-BC5F-4458-9C8B-2F5DFDD72CC4}" srcOrd="2" destOrd="0" presId="urn:microsoft.com/office/officeart/2005/8/layout/bProcess4"/>
    <dgm:cxn modelId="{2B154521-D638-44B6-BA27-72D7F6A70126}" type="presParOf" srcId="{BC0DA0E7-BC5F-4458-9C8B-2F5DFDD72CC4}" destId="{1ECE8E5B-16A7-4E4C-8D6E-68CABB22C3C3}" srcOrd="0" destOrd="0" presId="urn:microsoft.com/office/officeart/2005/8/layout/bProcess4"/>
    <dgm:cxn modelId="{BDDEBF40-ED0E-4C86-B4E3-FC56E6473DA8}" type="presParOf" srcId="{BC0DA0E7-BC5F-4458-9C8B-2F5DFDD72CC4}" destId="{7D853BC0-F71A-4A79-90EC-DC6DA139B3D9}" srcOrd="1" destOrd="0" presId="urn:microsoft.com/office/officeart/2005/8/layout/bProcess4"/>
    <dgm:cxn modelId="{110BFDBB-A2A7-4ABB-AF73-89878132E6FA}" type="presParOf" srcId="{3AD29A46-D00F-4612-9C3A-5D3053573FEB}" destId="{F38F255F-B2CF-45E0-87CD-BF0C6FA28D0D}" srcOrd="3" destOrd="0" presId="urn:microsoft.com/office/officeart/2005/8/layout/bProcess4"/>
    <dgm:cxn modelId="{327FBB59-15B5-4C88-96B8-3999EF308EBB}" type="presParOf" srcId="{3AD29A46-D00F-4612-9C3A-5D3053573FEB}" destId="{534B67D7-B947-4F19-A8D0-EFCA709DFA11}" srcOrd="4" destOrd="0" presId="urn:microsoft.com/office/officeart/2005/8/layout/bProcess4"/>
    <dgm:cxn modelId="{D0895C98-C5F0-49AA-85D7-C1913B18CF7B}" type="presParOf" srcId="{534B67D7-B947-4F19-A8D0-EFCA709DFA11}" destId="{31E13B59-E551-4B14-9477-FB155568690E}" srcOrd="0" destOrd="0" presId="urn:microsoft.com/office/officeart/2005/8/layout/bProcess4"/>
    <dgm:cxn modelId="{34A473A8-F1CE-455A-B386-707D1CB539BA}" type="presParOf" srcId="{534B67D7-B947-4F19-A8D0-EFCA709DFA11}" destId="{2BC1523D-75B0-4703-AA6A-872C1D314805}" srcOrd="1" destOrd="0" presId="urn:microsoft.com/office/officeart/2005/8/layout/bProcess4"/>
    <dgm:cxn modelId="{E4A6F4CC-861C-475F-B46B-C241BF8BF064}" type="presParOf" srcId="{3AD29A46-D00F-4612-9C3A-5D3053573FEB}" destId="{5D061B18-B3F7-457C-9371-0153CE71B1B2}" srcOrd="5" destOrd="0" presId="urn:microsoft.com/office/officeart/2005/8/layout/bProcess4"/>
    <dgm:cxn modelId="{35B7E70A-721A-436B-B951-659937B7A730}" type="presParOf" srcId="{3AD29A46-D00F-4612-9C3A-5D3053573FEB}" destId="{32375343-1A72-4DBF-8823-65631A9ABE1A}" srcOrd="6" destOrd="0" presId="urn:microsoft.com/office/officeart/2005/8/layout/bProcess4"/>
    <dgm:cxn modelId="{D4095509-E8EA-4368-8F76-F64351FEBACD}" type="presParOf" srcId="{32375343-1A72-4DBF-8823-65631A9ABE1A}" destId="{22AB4222-71C8-444B-9BCB-16C9D7822539}" srcOrd="0" destOrd="0" presId="urn:microsoft.com/office/officeart/2005/8/layout/bProcess4"/>
    <dgm:cxn modelId="{C97DB1E7-4AB3-4D68-A8BB-E25257D2FC34}" type="presParOf" srcId="{32375343-1A72-4DBF-8823-65631A9ABE1A}" destId="{8EDB3D55-5481-43A7-BF3D-89277CAF8407}" srcOrd="1" destOrd="0" presId="urn:microsoft.com/office/officeart/2005/8/layout/bProcess4"/>
    <dgm:cxn modelId="{84EED910-C975-4751-BDB1-07BFC9FC3514}" type="presParOf" srcId="{3AD29A46-D00F-4612-9C3A-5D3053573FEB}" destId="{9782608A-2D6C-4ECA-8DC0-2186C7C91863}" srcOrd="7" destOrd="0" presId="urn:microsoft.com/office/officeart/2005/8/layout/bProcess4"/>
    <dgm:cxn modelId="{275BB147-1126-44DA-B170-E7604C8A20F3}" type="presParOf" srcId="{3AD29A46-D00F-4612-9C3A-5D3053573FEB}" destId="{5F156273-40FF-4C2B-B550-B5320D4DC5B5}" srcOrd="8" destOrd="0" presId="urn:microsoft.com/office/officeart/2005/8/layout/bProcess4"/>
    <dgm:cxn modelId="{B84E3122-4A50-40F9-8C18-C9C8574A2853}" type="presParOf" srcId="{5F156273-40FF-4C2B-B550-B5320D4DC5B5}" destId="{354E02F6-E795-4200-B16B-26A9597F3137}" srcOrd="0" destOrd="0" presId="urn:microsoft.com/office/officeart/2005/8/layout/bProcess4"/>
    <dgm:cxn modelId="{75F3688D-CFE9-4AF7-8BE7-8EBF403D9297}" type="presParOf" srcId="{5F156273-40FF-4C2B-B550-B5320D4DC5B5}" destId="{9F0AFFFB-1A0A-4701-986B-DB3B77BB6267}" srcOrd="1" destOrd="0" presId="urn:microsoft.com/office/officeart/2005/8/layout/bProcess4"/>
    <dgm:cxn modelId="{5108D656-D743-448B-8D9E-1ECB052400E9}" type="presParOf" srcId="{3AD29A46-D00F-4612-9C3A-5D3053573FEB}" destId="{54E19559-7744-47ED-BF94-291B29B3CC6D}" srcOrd="9" destOrd="0" presId="urn:microsoft.com/office/officeart/2005/8/layout/bProcess4"/>
    <dgm:cxn modelId="{B7EDC450-BF73-4C80-A2CE-1B504ED69F67}" type="presParOf" srcId="{3AD29A46-D00F-4612-9C3A-5D3053573FEB}" destId="{FA332966-B26C-41F7-84A6-3AAB0CCA6EA1}" srcOrd="10" destOrd="0" presId="urn:microsoft.com/office/officeart/2005/8/layout/bProcess4"/>
    <dgm:cxn modelId="{FC6C8087-290D-499A-A300-9FF4DAB65EDB}" type="presParOf" srcId="{FA332966-B26C-41F7-84A6-3AAB0CCA6EA1}" destId="{AE7227D6-5EAE-40ED-87D1-C2804BBEF45B}" srcOrd="0" destOrd="0" presId="urn:microsoft.com/office/officeart/2005/8/layout/bProcess4"/>
    <dgm:cxn modelId="{D7E3B6E8-11D5-4EAA-B4C5-2791755652E0}" type="presParOf" srcId="{FA332966-B26C-41F7-84A6-3AAB0CCA6EA1}" destId="{B5BF1EA8-31D4-4E9F-9375-53BB6937EE59}" srcOrd="1" destOrd="0" presId="urn:microsoft.com/office/officeart/2005/8/layout/bProcess4"/>
    <dgm:cxn modelId="{859EF254-7990-4604-AEC7-ABCAABA13FE4}" type="presParOf" srcId="{3AD29A46-D00F-4612-9C3A-5D3053573FEB}" destId="{0FE2F935-CFDA-4AC2-B6B1-D41489C02DA4}" srcOrd="11" destOrd="0" presId="urn:microsoft.com/office/officeart/2005/8/layout/bProcess4"/>
    <dgm:cxn modelId="{CDD7F39F-6E98-4124-9501-A8C94CFA1C3B}" type="presParOf" srcId="{3AD29A46-D00F-4612-9C3A-5D3053573FEB}" destId="{865F771B-369C-4681-B3BF-8D9522FBF4AE}" srcOrd="12" destOrd="0" presId="urn:microsoft.com/office/officeart/2005/8/layout/bProcess4"/>
    <dgm:cxn modelId="{B4430DC7-2FEB-42EB-B11F-AC1B2BC22062}" type="presParOf" srcId="{865F771B-369C-4681-B3BF-8D9522FBF4AE}" destId="{651BD2A0-F715-4C01-AAB2-743D387CDC40}" srcOrd="0" destOrd="0" presId="urn:microsoft.com/office/officeart/2005/8/layout/bProcess4"/>
    <dgm:cxn modelId="{DB6CCAB0-B9A7-42D7-94A9-C12C72D1BEE1}" type="presParOf" srcId="{865F771B-369C-4681-B3BF-8D9522FBF4AE}" destId="{8110932C-EFAB-4A04-8E1D-019F4DA7C76F}" srcOrd="1" destOrd="0" presId="urn:microsoft.com/office/officeart/2005/8/layout/bProcess4"/>
    <dgm:cxn modelId="{52DB3CCB-CEC7-411C-A02B-8AC20DF3921C}" type="presParOf" srcId="{3AD29A46-D00F-4612-9C3A-5D3053573FEB}" destId="{62CA3B99-B261-4CDD-B5E9-4E63F341342C}" srcOrd="13" destOrd="0" presId="urn:microsoft.com/office/officeart/2005/8/layout/bProcess4"/>
    <dgm:cxn modelId="{2A432DCF-5815-4C22-B758-A59EAB051D64}" type="presParOf" srcId="{3AD29A46-D00F-4612-9C3A-5D3053573FEB}" destId="{DF441558-DF47-40FB-B17F-4B01F2AC636B}" srcOrd="14" destOrd="0" presId="urn:microsoft.com/office/officeart/2005/8/layout/bProcess4"/>
    <dgm:cxn modelId="{5D6940DA-203F-46D7-BC41-4E924C1FD7C8}" type="presParOf" srcId="{DF441558-DF47-40FB-B17F-4B01F2AC636B}" destId="{062D31EB-FDB6-4548-96C6-4B9DB42CEAF0}" srcOrd="0" destOrd="0" presId="urn:microsoft.com/office/officeart/2005/8/layout/bProcess4"/>
    <dgm:cxn modelId="{FB424D76-5569-4AD9-91F7-B54FA96D9154}" type="presParOf" srcId="{DF441558-DF47-40FB-B17F-4B01F2AC636B}" destId="{FAC10E46-139E-471B-A789-EC2D7C8B5FFA}" srcOrd="1" destOrd="0" presId="urn:microsoft.com/office/officeart/2005/8/layout/bProcess4"/>
    <dgm:cxn modelId="{2A116CBC-5BEF-450B-B323-F9DB6760E7AF}" type="presParOf" srcId="{3AD29A46-D00F-4612-9C3A-5D3053573FEB}" destId="{9BDAB8D3-5B63-46CA-A6B9-51012A08CAD2}" srcOrd="15" destOrd="0" presId="urn:microsoft.com/office/officeart/2005/8/layout/bProcess4"/>
    <dgm:cxn modelId="{FD06709E-7F64-4727-90E9-3A1B3AC4FF09}" type="presParOf" srcId="{3AD29A46-D00F-4612-9C3A-5D3053573FEB}" destId="{934DC0EC-F0F1-4253-831A-C22D71F073EE}" srcOrd="16" destOrd="0" presId="urn:microsoft.com/office/officeart/2005/8/layout/bProcess4"/>
    <dgm:cxn modelId="{C8CB788E-76BD-41E6-890E-248C937A4FA2}" type="presParOf" srcId="{934DC0EC-F0F1-4253-831A-C22D71F073EE}" destId="{C28822F1-C9B4-455B-839F-3612A654BB86}" srcOrd="0" destOrd="0" presId="urn:microsoft.com/office/officeart/2005/8/layout/bProcess4"/>
    <dgm:cxn modelId="{7892489C-0E29-41FD-8476-3A360B2E4572}" type="presParOf" srcId="{934DC0EC-F0F1-4253-831A-C22D71F073EE}" destId="{6DD3576E-6063-472A-8994-2DD45CED50CB}"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97775-6110-4285-B6F1-DEFAA61DFB82}">
      <dsp:nvSpPr>
        <dsp:cNvPr id="0" name=""/>
        <dsp:cNvSpPr/>
      </dsp:nvSpPr>
      <dsp:spPr>
        <a:xfrm rot="5400000">
          <a:off x="1110935" y="987930"/>
          <a:ext cx="1546756" cy="186461"/>
        </a:xfrm>
        <a:prstGeom prst="rect">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6E046F-FF26-45EF-9545-8C2CD6F05C72}">
      <dsp:nvSpPr>
        <dsp:cNvPr id="0" name=""/>
        <dsp:cNvSpPr/>
      </dsp:nvSpPr>
      <dsp:spPr>
        <a:xfrm>
          <a:off x="1466407" y="279"/>
          <a:ext cx="2071799" cy="1243079"/>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Traumatic event happens</a:t>
          </a:r>
        </a:p>
      </dsp:txBody>
      <dsp:txXfrm>
        <a:off x="1502816" y="36688"/>
        <a:ext cx="1998981" cy="1170261"/>
      </dsp:txXfrm>
    </dsp:sp>
    <dsp:sp modelId="{F38F255F-B2CF-45E0-87CD-BF0C6FA28D0D}">
      <dsp:nvSpPr>
        <dsp:cNvPr id="0" name=""/>
        <dsp:cNvSpPr/>
      </dsp:nvSpPr>
      <dsp:spPr>
        <a:xfrm rot="5400000">
          <a:off x="1110935" y="2541780"/>
          <a:ext cx="1546756" cy="186461"/>
        </a:xfrm>
        <a:prstGeom prst="rect">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853BC0-F71A-4A79-90EC-DC6DA139B3D9}">
      <dsp:nvSpPr>
        <dsp:cNvPr id="0" name=""/>
        <dsp:cNvSpPr/>
      </dsp:nvSpPr>
      <dsp:spPr>
        <a:xfrm>
          <a:off x="1466407" y="1554129"/>
          <a:ext cx="2071799" cy="1243079"/>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Sympathetic Nervous System </a:t>
          </a:r>
        </a:p>
        <a:p>
          <a:pPr marL="0" lvl="0" indent="0" algn="ctr" defTabSz="711200">
            <a:lnSpc>
              <a:spcPct val="90000"/>
            </a:lnSpc>
            <a:spcBef>
              <a:spcPct val="0"/>
            </a:spcBef>
            <a:spcAft>
              <a:spcPct val="35000"/>
            </a:spcAft>
            <a:buNone/>
          </a:pPr>
          <a:r>
            <a:rPr lang="en-US" sz="1600" b="1" kern="1200" dirty="0"/>
            <a:t>(Survival System) </a:t>
          </a:r>
          <a:r>
            <a:rPr lang="en-US" sz="1600" kern="1200" dirty="0"/>
            <a:t>Activated</a:t>
          </a:r>
        </a:p>
      </dsp:txBody>
      <dsp:txXfrm>
        <a:off x="1502816" y="1590538"/>
        <a:ext cx="1998981" cy="1170261"/>
      </dsp:txXfrm>
    </dsp:sp>
    <dsp:sp modelId="{5D061B18-B3F7-457C-9371-0153CE71B1B2}">
      <dsp:nvSpPr>
        <dsp:cNvPr id="0" name=""/>
        <dsp:cNvSpPr/>
      </dsp:nvSpPr>
      <dsp:spPr>
        <a:xfrm>
          <a:off x="1887860" y="3318704"/>
          <a:ext cx="2748400" cy="186461"/>
        </a:xfrm>
        <a:prstGeom prst="rect">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C1523D-75B0-4703-AA6A-872C1D314805}">
      <dsp:nvSpPr>
        <dsp:cNvPr id="0" name=""/>
        <dsp:cNvSpPr/>
      </dsp:nvSpPr>
      <dsp:spPr>
        <a:xfrm>
          <a:off x="1466407" y="3107978"/>
          <a:ext cx="2071799" cy="1243079"/>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Brain signals release of stress hormones</a:t>
          </a:r>
        </a:p>
      </dsp:txBody>
      <dsp:txXfrm>
        <a:off x="1502816" y="3144387"/>
        <a:ext cx="1998981" cy="1170261"/>
      </dsp:txXfrm>
    </dsp:sp>
    <dsp:sp modelId="{9782608A-2D6C-4ECA-8DC0-2186C7C91863}">
      <dsp:nvSpPr>
        <dsp:cNvPr id="0" name=""/>
        <dsp:cNvSpPr/>
      </dsp:nvSpPr>
      <dsp:spPr>
        <a:xfrm rot="16200000">
          <a:off x="3866428" y="2541780"/>
          <a:ext cx="1546756" cy="186461"/>
        </a:xfrm>
        <a:prstGeom prst="rect">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DB3D55-5481-43A7-BF3D-89277CAF8407}">
      <dsp:nvSpPr>
        <dsp:cNvPr id="0" name=""/>
        <dsp:cNvSpPr/>
      </dsp:nvSpPr>
      <dsp:spPr>
        <a:xfrm>
          <a:off x="4221900" y="3107978"/>
          <a:ext cx="2071799" cy="1243079"/>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Blood flow diverted to heart, lungs, liver, and muscles</a:t>
          </a:r>
        </a:p>
      </dsp:txBody>
      <dsp:txXfrm>
        <a:off x="4258309" y="3144387"/>
        <a:ext cx="1998981" cy="1170261"/>
      </dsp:txXfrm>
    </dsp:sp>
    <dsp:sp modelId="{54E19559-7744-47ED-BF94-291B29B3CC6D}">
      <dsp:nvSpPr>
        <dsp:cNvPr id="0" name=""/>
        <dsp:cNvSpPr/>
      </dsp:nvSpPr>
      <dsp:spPr>
        <a:xfrm rot="16200000">
          <a:off x="3866428" y="987930"/>
          <a:ext cx="1546756" cy="186461"/>
        </a:xfrm>
        <a:prstGeom prst="rect">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0AFFFB-1A0A-4701-986B-DB3B77BB6267}">
      <dsp:nvSpPr>
        <dsp:cNvPr id="0" name=""/>
        <dsp:cNvSpPr/>
      </dsp:nvSpPr>
      <dsp:spPr>
        <a:xfrm>
          <a:off x="4221900" y="1554129"/>
          <a:ext cx="2071799" cy="1243079"/>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Stress hormones impair thinking and ability to cope</a:t>
          </a:r>
        </a:p>
      </dsp:txBody>
      <dsp:txXfrm>
        <a:off x="4258309" y="1590538"/>
        <a:ext cx="1998981" cy="1170261"/>
      </dsp:txXfrm>
    </dsp:sp>
    <dsp:sp modelId="{0FE2F935-CFDA-4AC2-B6B1-D41489C02DA4}">
      <dsp:nvSpPr>
        <dsp:cNvPr id="0" name=""/>
        <dsp:cNvSpPr/>
      </dsp:nvSpPr>
      <dsp:spPr>
        <a:xfrm>
          <a:off x="4643353" y="211006"/>
          <a:ext cx="2748400" cy="186461"/>
        </a:xfrm>
        <a:prstGeom prst="rect">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BF1EA8-31D4-4E9F-9375-53BB6937EE59}">
      <dsp:nvSpPr>
        <dsp:cNvPr id="0" name=""/>
        <dsp:cNvSpPr/>
      </dsp:nvSpPr>
      <dsp:spPr>
        <a:xfrm>
          <a:off x="4221900" y="279"/>
          <a:ext cx="2071799" cy="1243079"/>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Brain and survival system remain on alert after event</a:t>
          </a:r>
        </a:p>
      </dsp:txBody>
      <dsp:txXfrm>
        <a:off x="4258309" y="36688"/>
        <a:ext cx="1998981" cy="1170261"/>
      </dsp:txXfrm>
    </dsp:sp>
    <dsp:sp modelId="{62CA3B99-B261-4CDD-B5E9-4E63F341342C}">
      <dsp:nvSpPr>
        <dsp:cNvPr id="0" name=""/>
        <dsp:cNvSpPr/>
      </dsp:nvSpPr>
      <dsp:spPr>
        <a:xfrm rot="5400000">
          <a:off x="6621921" y="987930"/>
          <a:ext cx="1546756" cy="186461"/>
        </a:xfrm>
        <a:prstGeom prst="rect">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10932C-EFAB-4A04-8E1D-019F4DA7C76F}">
      <dsp:nvSpPr>
        <dsp:cNvPr id="0" name=""/>
        <dsp:cNvSpPr/>
      </dsp:nvSpPr>
      <dsp:spPr>
        <a:xfrm>
          <a:off x="6977393" y="279"/>
          <a:ext cx="2071799" cy="1243079"/>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Event permanently stored in brain as  painful memory or emotion</a:t>
          </a:r>
          <a:endParaRPr lang="en-US" sz="1600" kern="1200" dirty="0"/>
        </a:p>
      </dsp:txBody>
      <dsp:txXfrm>
        <a:off x="7013802" y="36688"/>
        <a:ext cx="1998981" cy="1170261"/>
      </dsp:txXfrm>
    </dsp:sp>
    <dsp:sp modelId="{9BDAB8D3-5B63-46CA-A6B9-51012A08CAD2}">
      <dsp:nvSpPr>
        <dsp:cNvPr id="0" name=""/>
        <dsp:cNvSpPr/>
      </dsp:nvSpPr>
      <dsp:spPr>
        <a:xfrm rot="5400000">
          <a:off x="6621921" y="2541780"/>
          <a:ext cx="1546756" cy="186461"/>
        </a:xfrm>
        <a:prstGeom prst="rect">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C10E46-139E-471B-A789-EC2D7C8B5FFA}">
      <dsp:nvSpPr>
        <dsp:cNvPr id="0" name=""/>
        <dsp:cNvSpPr/>
      </dsp:nvSpPr>
      <dsp:spPr>
        <a:xfrm>
          <a:off x="6977393" y="1554129"/>
          <a:ext cx="2071799" cy="1243079"/>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Memory of event or fear of new event activates survival system</a:t>
          </a:r>
        </a:p>
      </dsp:txBody>
      <dsp:txXfrm>
        <a:off x="7013802" y="1590538"/>
        <a:ext cx="1998981" cy="1170261"/>
      </dsp:txXfrm>
    </dsp:sp>
    <dsp:sp modelId="{6DD3576E-6063-472A-8994-2DD45CED50CB}">
      <dsp:nvSpPr>
        <dsp:cNvPr id="0" name=""/>
        <dsp:cNvSpPr/>
      </dsp:nvSpPr>
      <dsp:spPr>
        <a:xfrm>
          <a:off x="6977393" y="3107978"/>
          <a:ext cx="2071799" cy="1243079"/>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Individual reexperiences the trauma of the prior event</a:t>
          </a:r>
        </a:p>
      </dsp:txBody>
      <dsp:txXfrm>
        <a:off x="7013802" y="3144387"/>
        <a:ext cx="1998981" cy="1170261"/>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78D76-CD43-4DC4-B09B-C73F61E2BA4B}" type="datetimeFigureOut">
              <a:rPr lang="en-US" smtClean="0"/>
              <a:t>6/27/23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6CC45-439A-4D0D-AB60-1A080DE460DF}" type="slidenum">
              <a:rPr lang="en-US" smtClean="0"/>
              <a:t>‹#›</a:t>
            </a:fld>
            <a:endParaRPr lang="en-US"/>
          </a:p>
        </p:txBody>
      </p:sp>
    </p:spTree>
    <p:extLst>
      <p:ext uri="{BB962C8B-B14F-4D97-AF65-F5344CB8AC3E}">
        <p14:creationId xmlns:p14="http://schemas.microsoft.com/office/powerpoint/2010/main" val="1116805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66CC45-439A-4D0D-AB60-1A080DE460DF}" type="slidenum">
              <a:rPr lang="en-US" smtClean="0"/>
              <a:t>1</a:t>
            </a:fld>
            <a:endParaRPr lang="en-US"/>
          </a:p>
        </p:txBody>
      </p:sp>
    </p:spTree>
    <p:extLst>
      <p:ext uri="{BB962C8B-B14F-4D97-AF65-F5344CB8AC3E}">
        <p14:creationId xmlns:p14="http://schemas.microsoft.com/office/powerpoint/2010/main" val="1553947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1" u="sng" dirty="0">
                <a:effectLst/>
                <a:latin typeface="Arial" panose="020B0604020202020204" pitchFamily="34" charset="0"/>
                <a:ea typeface="Calibri" panose="020F0502020204030204" pitchFamily="34" charset="0"/>
                <a:cs typeface="Times New Roman" panose="02020603050405020304" pitchFamily="18" charset="0"/>
              </a:rPr>
              <a:t>Share:</a:t>
            </a:r>
            <a:r>
              <a:rPr lang="en-US" sz="1800" dirty="0">
                <a:effectLst/>
                <a:latin typeface="Arial" panose="020B0604020202020204" pitchFamily="34" charset="0"/>
                <a:ea typeface="Calibri" panose="020F0502020204030204" pitchFamily="34" charset="0"/>
                <a:cs typeface="Times New Roman" panose="02020603050405020304" pitchFamily="18" charset="0"/>
              </a:rPr>
              <a:t> Helping others models the activities that you would use to cope with trauma with a few additions. </a:t>
            </a: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Review the four tips to helping others from the slide. </a:t>
            </a:r>
          </a:p>
          <a:p>
            <a:pPr marL="0" marR="0">
              <a:lnSpc>
                <a:spcPct val="107000"/>
              </a:lnSpc>
              <a:spcBef>
                <a:spcPts val="0"/>
              </a:spcBef>
              <a:spcAft>
                <a:spcPts val="800"/>
              </a:spcAft>
            </a:pPr>
            <a:r>
              <a:rPr lang="en-US" sz="1800" i="1" u="sng" dirty="0">
                <a:effectLst/>
                <a:latin typeface="Arial" panose="020B0604020202020204" pitchFamily="34" charset="0"/>
                <a:ea typeface="Calibri" panose="020F0502020204030204" pitchFamily="34" charset="0"/>
                <a:cs typeface="Times New Roman" panose="02020603050405020304" pitchFamily="18" charset="0"/>
              </a:rPr>
              <a:t>Share:</a:t>
            </a:r>
            <a:r>
              <a:rPr lang="en-US" sz="1800" dirty="0">
                <a:effectLst/>
                <a:latin typeface="Arial" panose="020B0604020202020204" pitchFamily="34" charset="0"/>
                <a:ea typeface="Calibri" panose="020F0502020204030204" pitchFamily="34" charset="0"/>
                <a:cs typeface="Times New Roman" panose="02020603050405020304" pitchFamily="18" charset="0"/>
              </a:rPr>
              <a:t> People experiencing trauma after a natural disaster may have difficulty thinking and making decisions. They may be emotionally overwhelmed. Acting calm, showing compassion, and prioritizing basic needs are important to help minimize the effects of trauma and shut down the survival system. During the short-term and long-term periods after the disaster, we should look for signs of trauma in others while providing emotional and physical support. </a:t>
            </a: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It is also important to give information and not advice. Advice does not give the survivor any advantage but only minimizes their ability to recover. Think of it this way, advice is not clean, dry clothes, fresh water, or comforting. Advice will not restore the things or people that were lost. Instead, give information. </a:t>
            </a: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Information should be simple and tangible and provide for emotional and physical needs. Examples of simple information can be a phone number to call for support, the location of a shelter, or where to obtain food and water. </a:t>
            </a: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Lastly, </a:t>
            </a:r>
            <a:r>
              <a:rPr lang="en-US" sz="1800" b="1" dirty="0">
                <a:effectLst/>
                <a:latin typeface="Arial" panose="020B0604020202020204" pitchFamily="34" charset="0"/>
                <a:ea typeface="Calibri" panose="020F0502020204030204" pitchFamily="34" charset="0"/>
                <a:cs typeface="Times New Roman" panose="02020603050405020304" pitchFamily="18" charset="0"/>
              </a:rPr>
              <a:t>DO NOT</a:t>
            </a:r>
            <a:r>
              <a:rPr lang="en-US" sz="1800" dirty="0">
                <a:effectLst/>
                <a:latin typeface="Arial" panose="020B0604020202020204" pitchFamily="34" charset="0"/>
                <a:ea typeface="Calibri" panose="020F0502020204030204" pitchFamily="34" charset="0"/>
                <a:cs typeface="Times New Roman" panose="02020603050405020304" pitchFamily="18" charset="0"/>
              </a:rPr>
              <a:t> make promises such as, “We’ll find everyone,” “We will rebuild your house,” or “You will get all the help you need.” </a:t>
            </a:r>
          </a:p>
          <a:p>
            <a:pPr marL="0" marR="0">
              <a:lnSpc>
                <a:spcPct val="107000"/>
              </a:lnSpc>
              <a:spcBef>
                <a:spcPts val="0"/>
              </a:spcBef>
              <a:spcAft>
                <a:spcPts val="800"/>
              </a:spcAft>
            </a:pPr>
            <a:r>
              <a:rPr lang="en-US" sz="1800" i="1" u="sng" dirty="0">
                <a:effectLst/>
                <a:latin typeface="Arial" panose="020B0604020202020204" pitchFamily="34" charset="0"/>
                <a:ea typeface="Calibri" panose="020F0502020204030204" pitchFamily="34" charset="0"/>
                <a:cs typeface="Times New Roman" panose="02020603050405020304" pitchFamily="18" charset="0"/>
              </a:rPr>
              <a:t>Activity #2</a:t>
            </a:r>
            <a:r>
              <a:rPr lang="en-US" sz="1800" dirty="0">
                <a:effectLst/>
                <a:latin typeface="Arial" panose="020B0604020202020204" pitchFamily="34" charset="0"/>
                <a:ea typeface="Calibri" panose="020F0502020204030204" pitchFamily="34" charset="0"/>
                <a:cs typeface="Times New Roman" panose="02020603050405020304" pitchFamily="18" charset="0"/>
              </a:rPr>
              <a:t> (7-10 minutes) Survival Story</a:t>
            </a:r>
          </a:p>
          <a:p>
            <a:pPr marL="0" marR="0">
              <a:lnSpc>
                <a:spcPct val="107000"/>
              </a:lnSpc>
              <a:spcBef>
                <a:spcPts val="0"/>
              </a:spcBef>
              <a:spcAft>
                <a:spcPts val="800"/>
              </a:spcAft>
            </a:pPr>
            <a:r>
              <a:rPr lang="en-US" sz="1800" i="1" u="sng" dirty="0">
                <a:effectLst/>
                <a:latin typeface="Arial" panose="020B0604020202020204" pitchFamily="34" charset="0"/>
                <a:ea typeface="Calibri" panose="020F0502020204030204" pitchFamily="34" charset="0"/>
                <a:cs typeface="Times New Roman" panose="02020603050405020304" pitchFamily="18" charset="0"/>
              </a:rPr>
              <a:t>Materials</a:t>
            </a:r>
            <a:r>
              <a:rPr lang="en-US" sz="1800" dirty="0">
                <a:effectLst/>
                <a:latin typeface="Arial" panose="020B0604020202020204" pitchFamily="34" charset="0"/>
                <a:ea typeface="Calibri" panose="020F0502020204030204" pitchFamily="34" charset="0"/>
                <a:cs typeface="Times New Roman" panose="02020603050405020304" pitchFamily="18" charset="0"/>
              </a:rPr>
              <a:t>: Crayons, markers, and paper. </a:t>
            </a:r>
          </a:p>
          <a:p>
            <a:pPr marL="0" marR="0">
              <a:lnSpc>
                <a:spcPct val="107000"/>
              </a:lnSpc>
              <a:spcBef>
                <a:spcPts val="0"/>
              </a:spcBef>
              <a:spcAft>
                <a:spcPts val="800"/>
              </a:spcAft>
            </a:pPr>
            <a:r>
              <a:rPr lang="en-US" sz="1800" i="1" u="sng" dirty="0">
                <a:effectLst/>
                <a:latin typeface="Arial" panose="020B0604020202020204" pitchFamily="34" charset="0"/>
                <a:ea typeface="Calibri" panose="020F0502020204030204" pitchFamily="34" charset="0"/>
                <a:cs typeface="Times New Roman" panose="02020603050405020304" pitchFamily="18" charset="0"/>
              </a:rPr>
              <a:t>Share:</a:t>
            </a:r>
            <a:r>
              <a:rPr lang="en-US" sz="1800" dirty="0">
                <a:effectLst/>
                <a:latin typeface="Arial" panose="020B0604020202020204" pitchFamily="34" charset="0"/>
                <a:ea typeface="Calibri" panose="020F0502020204030204" pitchFamily="34" charset="0"/>
                <a:cs typeface="Times New Roman" panose="02020603050405020304" pitchFamily="18" charset="0"/>
              </a:rPr>
              <a:t> The story is designed to get us thinking about how we can apply the knowledge and skills discussed in today’s lesson. Please take a few minutes to read the story and consider the questions at the bottom of it. Then, talk about your answers at the table. </a:t>
            </a: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Consider using some different colored markers or crayons to describe the trauma, the feelings, needs, and resource that the survivors may need. </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6CC45-439A-4D0D-AB60-1A080DE46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102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u="sng" dirty="0">
                <a:effectLst/>
                <a:latin typeface="Arial" panose="020B0604020202020204" pitchFamily="34" charset="0"/>
                <a:ea typeface="Calibri" panose="020F0502020204030204" pitchFamily="34" charset="0"/>
                <a:cs typeface="Times New Roman" panose="02020603050405020304" pitchFamily="18" charset="0"/>
              </a:rPr>
              <a:t>Share: </a:t>
            </a:r>
            <a:r>
              <a:rPr lang="en-US" sz="1800" dirty="0">
                <a:effectLst/>
                <a:latin typeface="Arial" panose="020B0604020202020204" pitchFamily="34" charset="0"/>
                <a:ea typeface="Calibri" panose="020F0502020204030204" pitchFamily="34" charset="0"/>
                <a:cs typeface="Times New Roman" panose="02020603050405020304" pitchFamily="18" charset="0"/>
              </a:rPr>
              <a:t>After a natural disaster, it is important to connect people who experience trauma with a professional.</a:t>
            </a:r>
            <a:r>
              <a:rPr lang="en-US" sz="1800" i="0" u="none"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Connecting with professionals can include working with first responders or primary care providers; however, it’s important to connect persons with mental health professionals. In Kentucky, you can call or text 988 to connect with a crisis counselor and mental health professional.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6CC45-439A-4D0D-AB60-1A080DE46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62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66CC45-439A-4D0D-AB60-1A080DE460DF}" type="slidenum">
              <a:rPr lang="en-US" smtClean="0"/>
              <a:t>12</a:t>
            </a:fld>
            <a:endParaRPr lang="en-US"/>
          </a:p>
        </p:txBody>
      </p:sp>
    </p:spTree>
    <p:extLst>
      <p:ext uri="{BB962C8B-B14F-4D97-AF65-F5344CB8AC3E}">
        <p14:creationId xmlns:p14="http://schemas.microsoft.com/office/powerpoint/2010/main" val="1875582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566CC45-439A-4D0D-AB60-1A080DE460DF}" type="slidenum">
              <a:rPr lang="en-US" smtClean="0"/>
              <a:t>2</a:t>
            </a:fld>
            <a:endParaRPr lang="en-US"/>
          </a:p>
        </p:txBody>
      </p:sp>
    </p:spTree>
    <p:extLst>
      <p:ext uri="{BB962C8B-B14F-4D97-AF65-F5344CB8AC3E}">
        <p14:creationId xmlns:p14="http://schemas.microsoft.com/office/powerpoint/2010/main" val="409351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566CC45-439A-4D0D-AB60-1A080DE460DF}" type="slidenum">
              <a:rPr lang="en-US" smtClean="0"/>
              <a:t>3</a:t>
            </a:fld>
            <a:endParaRPr lang="en-US"/>
          </a:p>
        </p:txBody>
      </p:sp>
    </p:spTree>
    <p:extLst>
      <p:ext uri="{BB962C8B-B14F-4D97-AF65-F5344CB8AC3E}">
        <p14:creationId xmlns:p14="http://schemas.microsoft.com/office/powerpoint/2010/main" val="1497460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Trauma is our response to a physically life-threatening and/or emotionally hurtful event that is usually uncontrollable, such as a natural disaster. We can think of trauma as the highest amount of stress, but the event makes it difficult to cope because of the significant loss of relationships or things necessary to meet our basic needs. </a:t>
            </a:r>
          </a:p>
          <a:p>
            <a:pPr marL="0" marR="0">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People and communities are different and not everyone who survives a natural disaster experiences trauma. In many cases, the more devastation, and fewer social and physical resources, the more likely a person and community is to experience trauma.</a:t>
            </a:r>
          </a:p>
          <a:p>
            <a:endParaRPr lang="en-US" dirty="0"/>
          </a:p>
        </p:txBody>
      </p:sp>
      <p:sp>
        <p:nvSpPr>
          <p:cNvPr id="4" name="Slide Number Placeholder 3"/>
          <p:cNvSpPr>
            <a:spLocks noGrp="1"/>
          </p:cNvSpPr>
          <p:nvPr>
            <p:ph type="sldNum" sz="quarter" idx="5"/>
          </p:nvPr>
        </p:nvSpPr>
        <p:spPr/>
        <p:txBody>
          <a:bodyPr/>
          <a:lstStyle/>
          <a:p>
            <a:fld id="{F566CC45-439A-4D0D-AB60-1A080DE460DF}" type="slidenum">
              <a:rPr lang="en-US" smtClean="0"/>
              <a:t>4</a:t>
            </a:fld>
            <a:endParaRPr lang="en-US"/>
          </a:p>
        </p:txBody>
      </p:sp>
    </p:spTree>
    <p:extLst>
      <p:ext uri="{BB962C8B-B14F-4D97-AF65-F5344CB8AC3E}">
        <p14:creationId xmlns:p14="http://schemas.microsoft.com/office/powerpoint/2010/main" val="622913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When we experience trauma because of an uncontrollable event, it activates our survival system, often called our fight-flight-freeze response. Once the survival system activates, it remains active until we do something to calm it down. </a:t>
            </a: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2F5496"/>
                </a:solidFill>
                <a:effectLst/>
                <a:latin typeface="Arial" panose="020B0604020202020204" pitchFamily="34" charset="0"/>
                <a:ea typeface="Calibri" panose="020F0502020204030204" pitchFamily="34" charset="0"/>
                <a:cs typeface="Times New Roman" panose="02020603050405020304" pitchFamily="18" charset="0"/>
              </a:rPr>
              <a:t>Sympathetic Nervous System (fight-flight-freeze): </a:t>
            </a:r>
            <a:r>
              <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he sympathetic nervous system involves part of our brain and spinal cord. We can think of it as our </a:t>
            </a:r>
            <a:r>
              <a:rPr lang="en-US" sz="1800" b="1" dirty="0">
                <a:solidFill>
                  <a:srgbClr val="2F5496"/>
                </a:solidFill>
                <a:effectLst/>
                <a:latin typeface="Arial" panose="020B0604020202020204" pitchFamily="34" charset="0"/>
                <a:ea typeface="Calibri" panose="020F0502020204030204" pitchFamily="34" charset="0"/>
                <a:cs typeface="Times New Roman" panose="02020603050405020304" pitchFamily="18" charset="0"/>
              </a:rPr>
              <a:t>survival system</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The </a:t>
            </a:r>
            <a:r>
              <a:rPr lang="en-US" sz="1800" b="1" dirty="0">
                <a:solidFill>
                  <a:srgbClr val="2F5496"/>
                </a:solidFill>
                <a:effectLst/>
                <a:latin typeface="Arial" panose="020B0604020202020204" pitchFamily="34" charset="0"/>
                <a:ea typeface="Calibri" panose="020F0502020204030204" pitchFamily="34" charset="0"/>
                <a:cs typeface="Times New Roman" panose="02020603050405020304" pitchFamily="18" charset="0"/>
              </a:rPr>
              <a:t>survival system</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is responsible for our survival against things considered threatening. When activated, the survival triggers a fight, flight, or freeze response in our body. A way to think about how the survival system function is to consider the last time you were scared by something. During that time, you either jumped, ran, or stood still. That’s the survival system.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Review the effects of trauma on the body from the slide.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6CC45-439A-4D0D-AB60-1A080DE46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492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1" u="sng" dirty="0">
                <a:effectLst/>
                <a:latin typeface="Arial" panose="020B0604020202020204" pitchFamily="34" charset="0"/>
                <a:ea typeface="Calibri" panose="020F0502020204030204" pitchFamily="34" charset="0"/>
                <a:cs typeface="Times New Roman" panose="02020603050405020304" pitchFamily="18" charset="0"/>
              </a:rPr>
              <a:t>Share </a:t>
            </a:r>
            <a:r>
              <a:rPr lang="en-US" sz="1800" dirty="0">
                <a:effectLst/>
                <a:latin typeface="Arial" panose="020B0604020202020204" pitchFamily="34" charset="0"/>
                <a:ea typeface="Calibri" panose="020F0502020204030204" pitchFamily="34" charset="0"/>
                <a:cs typeface="Times New Roman" panose="02020603050405020304" pitchFamily="18" charset="0"/>
              </a:rPr>
              <a:t>the immediate signs of trauma listed on the slides. Point out that the immediate signs usually occur immediately after and within three months of the event. </a:t>
            </a:r>
          </a:p>
          <a:p>
            <a:pPr marL="0" marR="0">
              <a:lnSpc>
                <a:spcPct val="107000"/>
              </a:lnSpc>
              <a:spcBef>
                <a:spcPts val="0"/>
              </a:spcBef>
              <a:spcAft>
                <a:spcPts val="800"/>
              </a:spcAft>
            </a:pPr>
            <a:r>
              <a:rPr lang="en-US" sz="1800" i="1" u="sng" dirty="0">
                <a:effectLst/>
                <a:latin typeface="Arial" panose="020B0604020202020204" pitchFamily="34" charset="0"/>
                <a:ea typeface="Calibri" panose="020F0502020204030204" pitchFamily="34" charset="0"/>
                <a:cs typeface="Times New Roman" panose="02020603050405020304" pitchFamily="18" charset="0"/>
              </a:rPr>
              <a:t>Share</a:t>
            </a:r>
            <a:r>
              <a:rPr lang="en-US" sz="1800" dirty="0">
                <a:effectLst/>
                <a:latin typeface="Arial" panose="020B0604020202020204" pitchFamily="34" charset="0"/>
                <a:ea typeface="Calibri" panose="020F0502020204030204" pitchFamily="34" charset="0"/>
                <a:cs typeface="Times New Roman" panose="02020603050405020304" pitchFamily="18" charset="0"/>
              </a:rPr>
              <a:t> the long-term signs of trauma listed on the slides. Point out that the long-term signs usually occur more than three months after the event and that people may experience these signs years afterward.</a:t>
            </a:r>
          </a:p>
          <a:p>
            <a:pPr marL="0" marR="0">
              <a:lnSpc>
                <a:spcPct val="107000"/>
              </a:lnSpc>
              <a:spcBef>
                <a:spcPts val="0"/>
              </a:spcBef>
              <a:spcAft>
                <a:spcPts val="800"/>
              </a:spcAft>
            </a:pPr>
            <a:r>
              <a:rPr lang="en-US" sz="1800" i="1" u="sng" dirty="0">
                <a:effectLst/>
                <a:latin typeface="Arial" panose="020B0604020202020204" pitchFamily="34" charset="0"/>
                <a:ea typeface="Calibri" panose="020F0502020204030204" pitchFamily="34" charset="0"/>
                <a:cs typeface="Times New Roman" panose="02020603050405020304" pitchFamily="18" charset="0"/>
              </a:rPr>
              <a:t>Activity #1</a:t>
            </a:r>
            <a:r>
              <a:rPr lang="en-US" sz="1800" dirty="0">
                <a:effectLst/>
                <a:latin typeface="Arial" panose="020B0604020202020204" pitchFamily="34" charset="0"/>
                <a:ea typeface="Calibri" panose="020F0502020204030204" pitchFamily="34" charset="0"/>
                <a:cs typeface="Times New Roman" panose="02020603050405020304" pitchFamily="18" charset="0"/>
              </a:rPr>
              <a:t> (5-7 minutes) </a:t>
            </a:r>
          </a:p>
          <a:p>
            <a:pPr marL="0" marR="0">
              <a:lnSpc>
                <a:spcPct val="107000"/>
              </a:lnSpc>
              <a:spcBef>
                <a:spcPts val="0"/>
              </a:spcBef>
              <a:spcAft>
                <a:spcPts val="800"/>
              </a:spcAft>
            </a:pPr>
            <a:r>
              <a:rPr lang="en-US" sz="1800" i="1" u="sng" dirty="0">
                <a:effectLst/>
                <a:latin typeface="Arial" panose="020B0604020202020204" pitchFamily="34" charset="0"/>
                <a:ea typeface="Calibri" panose="020F0502020204030204" pitchFamily="34" charset="0"/>
                <a:cs typeface="Times New Roman" panose="02020603050405020304" pitchFamily="18" charset="0"/>
              </a:rPr>
              <a:t>Materials</a:t>
            </a:r>
            <a:r>
              <a:rPr lang="en-US" sz="1800" dirty="0">
                <a:effectLst/>
                <a:latin typeface="Arial" panose="020B0604020202020204" pitchFamily="34" charset="0"/>
                <a:ea typeface="Calibri" panose="020F0502020204030204" pitchFamily="34" charset="0"/>
                <a:cs typeface="Times New Roman" panose="02020603050405020304" pitchFamily="18" charset="0"/>
              </a:rPr>
              <a:t>: Crayons, markers, and paper. </a:t>
            </a:r>
          </a:p>
          <a:p>
            <a:pPr marL="0" marR="0">
              <a:lnSpc>
                <a:spcPct val="107000"/>
              </a:lnSpc>
              <a:spcBef>
                <a:spcPts val="0"/>
              </a:spcBef>
              <a:spcAft>
                <a:spcPts val="800"/>
              </a:spcAft>
            </a:pPr>
            <a:r>
              <a:rPr lang="en-US" sz="1800" i="1" u="sng" dirty="0">
                <a:effectLst/>
                <a:latin typeface="Arial" panose="020B0604020202020204" pitchFamily="34" charset="0"/>
                <a:ea typeface="Calibri" panose="020F0502020204030204" pitchFamily="34" charset="0"/>
                <a:cs typeface="Times New Roman" panose="02020603050405020304" pitchFamily="18" charset="0"/>
              </a:rPr>
              <a:t>Ask</a:t>
            </a:r>
            <a:r>
              <a:rPr lang="en-US" sz="1800" dirty="0">
                <a:effectLst/>
                <a:latin typeface="Arial" panose="020B0604020202020204" pitchFamily="34" charset="0"/>
                <a:ea typeface="Calibri" panose="020F0502020204030204" pitchFamily="34" charset="0"/>
                <a:cs typeface="Times New Roman" panose="02020603050405020304" pitchFamily="18" charset="0"/>
              </a:rPr>
              <a:t> participants to consider the differences between immediate and long-term signs of trauma. Instruct participants to use different colored crayons or markers to describe the different feelings associated with immediate versus long-term signs of trauma. After the time allotted, ask one table to report the differences they noted and talk about their colors.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6CC45-439A-4D0D-AB60-1A080DE46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101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1" u="sng" dirty="0">
                <a:effectLst/>
                <a:latin typeface="Arial" panose="020B0604020202020204" pitchFamily="34" charset="0"/>
                <a:ea typeface="Calibri" panose="020F0502020204030204" pitchFamily="34" charset="0"/>
                <a:cs typeface="Times New Roman" panose="02020603050405020304" pitchFamily="18" charset="0"/>
              </a:rPr>
              <a:t>Share:</a:t>
            </a:r>
            <a:r>
              <a:rPr lang="en-US" sz="1800" dirty="0">
                <a:effectLst/>
                <a:latin typeface="Arial" panose="020B0604020202020204" pitchFamily="34" charset="0"/>
                <a:ea typeface="Calibri" panose="020F0502020204030204" pitchFamily="34" charset="0"/>
                <a:cs typeface="Times New Roman" panose="02020603050405020304" pitchFamily="18" charset="0"/>
              </a:rPr>
              <a:t> Prioritizing basic needs is important to maintaining safety, health, and resilience and restoring a sense of normalcy. Basic needs are just that, the very basic things we need to survive and include food, water, safety, shelter, and clothing. </a:t>
            </a:r>
          </a:p>
          <a:p>
            <a:pPr marL="0" marR="0">
              <a:lnSpc>
                <a:spcPct val="107000"/>
              </a:lnSpc>
              <a:spcBef>
                <a:spcPts val="0"/>
              </a:spcBef>
              <a:spcAft>
                <a:spcPts val="800"/>
              </a:spcAft>
            </a:pPr>
            <a:r>
              <a:rPr lang="en-US" sz="1800" b="1" dirty="0">
                <a:solidFill>
                  <a:srgbClr val="2F5496"/>
                </a:solidFill>
                <a:effectLst/>
                <a:latin typeface="Arial" panose="020B0604020202020204" pitchFamily="34" charset="0"/>
                <a:ea typeface="Calibri" panose="020F0502020204030204" pitchFamily="34" charset="0"/>
                <a:cs typeface="Times New Roman" panose="02020603050405020304" pitchFamily="18" charset="0"/>
              </a:rPr>
              <a:t>Basic Needs: </a:t>
            </a:r>
            <a:r>
              <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asic needs are the materials and resources needed to survive. Basic needs also include relationships to help us cope with our problems and obtain materials and resources to survive. In the image, you can see how our needs should be prioritized with basic needs serving as the foundation for our life.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Review the basic needs list from the slide.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6CC45-439A-4D0D-AB60-1A080DE46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743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1" u="sng" dirty="0">
                <a:effectLst/>
                <a:latin typeface="Arial" panose="020B0604020202020204" pitchFamily="34" charset="0"/>
                <a:ea typeface="Calibri" panose="020F0502020204030204" pitchFamily="34" charset="0"/>
                <a:cs typeface="Times New Roman" panose="02020603050405020304" pitchFamily="18" charset="0"/>
              </a:rPr>
              <a:t>Share:</a:t>
            </a:r>
            <a:r>
              <a:rPr lang="en-US" sz="1800" dirty="0">
                <a:effectLst/>
                <a:latin typeface="Arial" panose="020B0604020202020204" pitchFamily="34" charset="0"/>
                <a:ea typeface="Calibri" panose="020F0502020204030204" pitchFamily="34" charset="0"/>
                <a:cs typeface="Times New Roman" panose="02020603050405020304" pitchFamily="18" charset="0"/>
              </a:rPr>
              <a:t> Caring is a concept that we may overlook when experiencing trauma that results from a natural disaster. However, caring for yourself and others is imperative to minimizing the effects of trauma and maximizing our ability to recover from the disaster. </a:t>
            </a: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Review the tips to care for yourself and others on the slide.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6CC45-439A-4D0D-AB60-1A080DE46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105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1" u="sng" dirty="0">
                <a:effectLst/>
                <a:latin typeface="Arial" panose="020B0604020202020204" pitchFamily="34" charset="0"/>
                <a:ea typeface="Calibri" panose="020F0502020204030204" pitchFamily="34" charset="0"/>
                <a:cs typeface="Times New Roman" panose="02020603050405020304" pitchFamily="18" charset="0"/>
              </a:rPr>
              <a:t>Share:</a:t>
            </a:r>
            <a:r>
              <a:rPr lang="en-US" sz="1800" dirty="0">
                <a:effectLst/>
                <a:latin typeface="Arial" panose="020B0604020202020204" pitchFamily="34" charset="0"/>
                <a:ea typeface="Calibri" panose="020F0502020204030204" pitchFamily="34" charset="0"/>
                <a:cs typeface="Times New Roman" panose="02020603050405020304" pitchFamily="18" charset="0"/>
              </a:rPr>
              <a:t> Last, but certainly not least, is restoring your routine after a natural disaster. It is important to restore a routine because it helps deactivate the survival system and minimize the long-term effects of trauma. You can also restore your routine while meeting your basic needs like eating at the same time each day or with the same person. </a:t>
            </a: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Review the restore your routine tips. </a:t>
            </a:r>
          </a:p>
          <a:p>
            <a:pPr marL="0" marR="0">
              <a:lnSpc>
                <a:spcPct val="107000"/>
              </a:lnSpc>
              <a:spcBef>
                <a:spcPts val="0"/>
              </a:spcBef>
              <a:spcAft>
                <a:spcPts val="800"/>
              </a:spcAft>
            </a:pPr>
            <a:r>
              <a:rPr lang="en-US" sz="1800" i="1" u="sng" dirty="0">
                <a:effectLst/>
                <a:latin typeface="Arial" panose="020B0604020202020204" pitchFamily="34" charset="0"/>
                <a:ea typeface="Calibri" panose="020F0502020204030204" pitchFamily="34" charset="0"/>
                <a:cs typeface="Times New Roman" panose="02020603050405020304" pitchFamily="18" charset="0"/>
              </a:rPr>
              <a:t>Ask</a:t>
            </a:r>
            <a:r>
              <a:rPr lang="en-US" sz="1800" dirty="0">
                <a:effectLst/>
                <a:latin typeface="Arial" panose="020B0604020202020204" pitchFamily="34" charset="0"/>
                <a:ea typeface="Calibri" panose="020F0502020204030204" pitchFamily="34" charset="0"/>
                <a:cs typeface="Times New Roman" panose="02020603050405020304" pitchFamily="18" charset="0"/>
              </a:rPr>
              <a:t> participants to share a routine that might help them recover.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6CC45-439A-4D0D-AB60-1A080DE46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668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E3D01-0569-78C6-5E5F-250F4D9463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5ADE43-8722-69C5-F309-402EF9B521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22B326-EBC5-4031-8F61-050C0C4CEF96}"/>
              </a:ext>
            </a:extLst>
          </p:cNvPr>
          <p:cNvSpPr>
            <a:spLocks noGrp="1"/>
          </p:cNvSpPr>
          <p:nvPr>
            <p:ph type="dt" sz="half" idx="10"/>
          </p:nvPr>
        </p:nvSpPr>
        <p:spPr/>
        <p:txBody>
          <a:bodyPr/>
          <a:lstStyle/>
          <a:p>
            <a:fld id="{2F3E8B1C-86EF-43CF-8304-249481088644}" type="datetimeFigureOut">
              <a:rPr lang="en-US" smtClean="0"/>
              <a:t>6/27/23</a:t>
            </a:fld>
            <a:endParaRPr lang="en-US"/>
          </a:p>
        </p:txBody>
      </p:sp>
      <p:sp>
        <p:nvSpPr>
          <p:cNvPr id="5" name="Footer Placeholder 4">
            <a:extLst>
              <a:ext uri="{FF2B5EF4-FFF2-40B4-BE49-F238E27FC236}">
                <a16:creationId xmlns:a16="http://schemas.microsoft.com/office/drawing/2014/main" id="{AFF8AE6E-15BA-69DB-0F73-A3EEE2A4E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6A282-83A1-5924-A20D-C4AF85A3AB7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458752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8275-4325-E4CB-5298-8052BAECC0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475318-24A4-D59A-34A0-09E15EFCF4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DEEC74-4134-9C23-5A0F-74CE51540926}"/>
              </a:ext>
            </a:extLst>
          </p:cNvPr>
          <p:cNvSpPr>
            <a:spLocks noGrp="1"/>
          </p:cNvSpPr>
          <p:nvPr>
            <p:ph type="dt" sz="half" idx="10"/>
          </p:nvPr>
        </p:nvSpPr>
        <p:spPr/>
        <p:txBody>
          <a:bodyPr/>
          <a:lstStyle/>
          <a:p>
            <a:fld id="{2F3E8B1C-86EF-43CF-8304-249481088644}" type="datetimeFigureOut">
              <a:rPr lang="en-US" smtClean="0"/>
              <a:t>6/27/23</a:t>
            </a:fld>
            <a:endParaRPr lang="en-US"/>
          </a:p>
        </p:txBody>
      </p:sp>
      <p:sp>
        <p:nvSpPr>
          <p:cNvPr id="5" name="Footer Placeholder 4">
            <a:extLst>
              <a:ext uri="{FF2B5EF4-FFF2-40B4-BE49-F238E27FC236}">
                <a16:creationId xmlns:a16="http://schemas.microsoft.com/office/drawing/2014/main" id="{28CC777F-BB42-8C89-9960-94338E452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7063D-65B1-DBF6-866F-76DDAA0EE05A}"/>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258352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CA3974-0630-7DC8-1BBF-6203FA1F35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BCE740-BA13-9751-9357-4AFBF38387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39C22-8C94-548E-56F9-F12C35663634}"/>
              </a:ext>
            </a:extLst>
          </p:cNvPr>
          <p:cNvSpPr>
            <a:spLocks noGrp="1"/>
          </p:cNvSpPr>
          <p:nvPr>
            <p:ph type="dt" sz="half" idx="10"/>
          </p:nvPr>
        </p:nvSpPr>
        <p:spPr/>
        <p:txBody>
          <a:bodyPr/>
          <a:lstStyle/>
          <a:p>
            <a:fld id="{2F3E8B1C-86EF-43CF-8304-249481088644}" type="datetimeFigureOut">
              <a:rPr lang="en-US" smtClean="0"/>
              <a:t>6/27/23</a:t>
            </a:fld>
            <a:endParaRPr lang="en-US"/>
          </a:p>
        </p:txBody>
      </p:sp>
      <p:sp>
        <p:nvSpPr>
          <p:cNvPr id="5" name="Footer Placeholder 4">
            <a:extLst>
              <a:ext uri="{FF2B5EF4-FFF2-40B4-BE49-F238E27FC236}">
                <a16:creationId xmlns:a16="http://schemas.microsoft.com/office/drawing/2014/main" id="{7540A368-F183-404C-9A54-B7383D484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50145C-5F67-7732-A451-EAD47BC627C0}"/>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878872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F3E8B1C-86EF-43CF-8304-249481088644}" type="datetimeFigureOut">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B2ADC-AF19-4574-8C10-79B5B04FCA2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154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E8B1C-86EF-43CF-8304-249481088644}" type="datetimeFigureOut">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414949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E8B1C-86EF-43CF-8304-249481088644}" type="datetimeFigureOut">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B2ADC-AF19-4574-8C10-79B5B04FCA2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672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3E8B1C-86EF-43CF-8304-249481088644}" type="datetimeFigureOut">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696650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3E8B1C-86EF-43CF-8304-249481088644}" type="datetimeFigureOut">
              <a:rPr lang="en-US" smtClean="0"/>
              <a:t>6/27/23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012272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3E8B1C-86EF-43CF-8304-249481088644}" type="datetimeFigureOut">
              <a:rPr lang="en-US" smtClean="0"/>
              <a:t>6/27/23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286525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F3E8B1C-86EF-43CF-8304-249481088644}" type="datetimeFigureOut">
              <a:rPr lang="en-US" smtClean="0"/>
              <a:t>6/27/23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198502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F3E8B1C-86EF-43CF-8304-249481088644}" type="datetimeFigureOut">
              <a:rPr lang="en-US" smtClean="0"/>
              <a:t>6/27/23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DB2ADC-AF19-4574-8C10-79B5B04FCA27}" type="slidenum">
              <a:rPr lang="en-US" smtClean="0"/>
              <a:t>‹#›</a:t>
            </a:fld>
            <a:endParaRPr lang="en-US"/>
          </a:p>
        </p:txBody>
      </p:sp>
    </p:spTree>
    <p:extLst>
      <p:ext uri="{BB962C8B-B14F-4D97-AF65-F5344CB8AC3E}">
        <p14:creationId xmlns:p14="http://schemas.microsoft.com/office/powerpoint/2010/main" val="2356947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FA52C-5569-BC4A-86C2-FC1ABDD28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340CFF-C034-D842-DF51-C8B26955BF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7E911B-D47F-F3E8-E533-694ABF544157}"/>
              </a:ext>
            </a:extLst>
          </p:cNvPr>
          <p:cNvSpPr>
            <a:spLocks noGrp="1"/>
          </p:cNvSpPr>
          <p:nvPr>
            <p:ph type="dt" sz="half" idx="10"/>
          </p:nvPr>
        </p:nvSpPr>
        <p:spPr/>
        <p:txBody>
          <a:bodyPr/>
          <a:lstStyle/>
          <a:p>
            <a:fld id="{2F3E8B1C-86EF-43CF-8304-249481088644}" type="datetimeFigureOut">
              <a:rPr lang="en-US" smtClean="0"/>
              <a:t>6/27/23</a:t>
            </a:fld>
            <a:endParaRPr lang="en-US"/>
          </a:p>
        </p:txBody>
      </p:sp>
      <p:sp>
        <p:nvSpPr>
          <p:cNvPr id="5" name="Footer Placeholder 4">
            <a:extLst>
              <a:ext uri="{FF2B5EF4-FFF2-40B4-BE49-F238E27FC236}">
                <a16:creationId xmlns:a16="http://schemas.microsoft.com/office/drawing/2014/main" id="{144D89E8-68AC-AA45-55A4-BC4779DB12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41F66-CC45-647E-341E-342AF6C8987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775321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3E8B1C-86EF-43CF-8304-249481088644}" type="datetimeFigureOut">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086195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E8B1C-86EF-43CF-8304-249481088644}" type="datetimeFigureOut">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703575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E8B1C-86EF-43CF-8304-249481088644}" type="datetimeFigureOut">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515329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1B0D1-21FD-DDC2-E31C-DE43EC8F2E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9613DE-B572-E36A-4E61-245DE1085D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6B6284-DB92-69F1-2168-91C8447483B9}"/>
              </a:ext>
            </a:extLst>
          </p:cNvPr>
          <p:cNvSpPr>
            <a:spLocks noGrp="1"/>
          </p:cNvSpPr>
          <p:nvPr>
            <p:ph type="dt" sz="half" idx="10"/>
          </p:nvPr>
        </p:nvSpPr>
        <p:spPr/>
        <p:txBody>
          <a:bodyPr/>
          <a:lstStyle/>
          <a:p>
            <a:fld id="{2F3E8B1C-86EF-43CF-8304-249481088644}" type="datetimeFigureOut">
              <a:rPr lang="en-US" smtClean="0"/>
              <a:t>6/27/23</a:t>
            </a:fld>
            <a:endParaRPr lang="en-US"/>
          </a:p>
        </p:txBody>
      </p:sp>
      <p:sp>
        <p:nvSpPr>
          <p:cNvPr id="5" name="Footer Placeholder 4">
            <a:extLst>
              <a:ext uri="{FF2B5EF4-FFF2-40B4-BE49-F238E27FC236}">
                <a16:creationId xmlns:a16="http://schemas.microsoft.com/office/drawing/2014/main" id="{0DF9445C-79C1-4614-DFAA-4C91D3985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D2D7C-9E3F-8CC5-A7F6-0ADD4726502A}"/>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034028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E42F-CE3C-3B5D-F9E3-33D34B50C3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BD05D2-004D-E7EA-4E59-F162F297FF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1B1D10-EA2A-1841-24D6-6367A8FF55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85153F-88AB-97CA-7C16-36ED5BDB2A55}"/>
              </a:ext>
            </a:extLst>
          </p:cNvPr>
          <p:cNvSpPr>
            <a:spLocks noGrp="1"/>
          </p:cNvSpPr>
          <p:nvPr>
            <p:ph type="dt" sz="half" idx="10"/>
          </p:nvPr>
        </p:nvSpPr>
        <p:spPr/>
        <p:txBody>
          <a:bodyPr/>
          <a:lstStyle/>
          <a:p>
            <a:fld id="{2F3E8B1C-86EF-43CF-8304-249481088644}" type="datetimeFigureOut">
              <a:rPr lang="en-US" smtClean="0"/>
              <a:t>6/27/23</a:t>
            </a:fld>
            <a:endParaRPr lang="en-US"/>
          </a:p>
        </p:txBody>
      </p:sp>
      <p:sp>
        <p:nvSpPr>
          <p:cNvPr id="6" name="Footer Placeholder 5">
            <a:extLst>
              <a:ext uri="{FF2B5EF4-FFF2-40B4-BE49-F238E27FC236}">
                <a16:creationId xmlns:a16="http://schemas.microsoft.com/office/drawing/2014/main" id="{44ECC293-BEDC-186D-9454-E830DF3327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00436-64EF-081D-6B22-30F08B91728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902294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28A2D-B5BD-B463-9DB2-CCBE272FF1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E377B2-C8FA-F4BF-D13C-3B683AEEF2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F042A2-BEEF-05AF-5F1B-04F48BD026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929F4B-0843-7432-486E-4F44FF490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804DB4-745F-B699-4BD7-6FF7A6E1F3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943C35-BE90-F85D-FF23-2811ECAEA844}"/>
              </a:ext>
            </a:extLst>
          </p:cNvPr>
          <p:cNvSpPr>
            <a:spLocks noGrp="1"/>
          </p:cNvSpPr>
          <p:nvPr>
            <p:ph type="dt" sz="half" idx="10"/>
          </p:nvPr>
        </p:nvSpPr>
        <p:spPr/>
        <p:txBody>
          <a:bodyPr/>
          <a:lstStyle/>
          <a:p>
            <a:fld id="{2F3E8B1C-86EF-43CF-8304-249481088644}" type="datetimeFigureOut">
              <a:rPr lang="en-US" smtClean="0"/>
              <a:t>6/27/23</a:t>
            </a:fld>
            <a:endParaRPr lang="en-US"/>
          </a:p>
        </p:txBody>
      </p:sp>
      <p:sp>
        <p:nvSpPr>
          <p:cNvPr id="8" name="Footer Placeholder 7">
            <a:extLst>
              <a:ext uri="{FF2B5EF4-FFF2-40B4-BE49-F238E27FC236}">
                <a16:creationId xmlns:a16="http://schemas.microsoft.com/office/drawing/2014/main" id="{7DD6A159-C82A-15FD-3BB2-B3CEA23BF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CFF8B7-B493-1F14-2E68-9B52AC17B130}"/>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791172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A1A77-2A6C-22E3-005B-1A8022402F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74033C-E6C1-9A5E-2E76-890E9CB04B16}"/>
              </a:ext>
            </a:extLst>
          </p:cNvPr>
          <p:cNvSpPr>
            <a:spLocks noGrp="1"/>
          </p:cNvSpPr>
          <p:nvPr>
            <p:ph type="dt" sz="half" idx="10"/>
          </p:nvPr>
        </p:nvSpPr>
        <p:spPr/>
        <p:txBody>
          <a:bodyPr/>
          <a:lstStyle/>
          <a:p>
            <a:fld id="{2F3E8B1C-86EF-43CF-8304-249481088644}" type="datetimeFigureOut">
              <a:rPr lang="en-US" smtClean="0"/>
              <a:t>6/27/23</a:t>
            </a:fld>
            <a:endParaRPr lang="en-US"/>
          </a:p>
        </p:txBody>
      </p:sp>
      <p:sp>
        <p:nvSpPr>
          <p:cNvPr id="4" name="Footer Placeholder 3">
            <a:extLst>
              <a:ext uri="{FF2B5EF4-FFF2-40B4-BE49-F238E27FC236}">
                <a16:creationId xmlns:a16="http://schemas.microsoft.com/office/drawing/2014/main" id="{E51B7D81-3646-4D26-4589-F570F7CDA9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5F85A3-0D23-12E8-798A-17EB95806B58}"/>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164262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2791C5-981C-4FF3-713B-F2ADE4EF2A0E}"/>
              </a:ext>
            </a:extLst>
          </p:cNvPr>
          <p:cNvSpPr>
            <a:spLocks noGrp="1"/>
          </p:cNvSpPr>
          <p:nvPr>
            <p:ph type="dt" sz="half" idx="10"/>
          </p:nvPr>
        </p:nvSpPr>
        <p:spPr/>
        <p:txBody>
          <a:bodyPr/>
          <a:lstStyle/>
          <a:p>
            <a:fld id="{2F3E8B1C-86EF-43CF-8304-249481088644}" type="datetimeFigureOut">
              <a:rPr lang="en-US" smtClean="0"/>
              <a:t>6/27/23</a:t>
            </a:fld>
            <a:endParaRPr lang="en-US"/>
          </a:p>
        </p:txBody>
      </p:sp>
      <p:sp>
        <p:nvSpPr>
          <p:cNvPr id="3" name="Footer Placeholder 2">
            <a:extLst>
              <a:ext uri="{FF2B5EF4-FFF2-40B4-BE49-F238E27FC236}">
                <a16:creationId xmlns:a16="http://schemas.microsoft.com/office/drawing/2014/main" id="{F3802DF3-909D-1107-CC14-DB60C27D60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7CEA5E-8056-E26F-AC76-3E3B97073EB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371060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A36F2-D8FF-8EC6-64D5-925718FBF2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006C58-F06A-7D15-F638-65A75FDA72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9A51C7-94DC-B04C-939C-59362D98D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8D8FC-33F4-C9FB-FA68-921699A5BC0A}"/>
              </a:ext>
            </a:extLst>
          </p:cNvPr>
          <p:cNvSpPr>
            <a:spLocks noGrp="1"/>
          </p:cNvSpPr>
          <p:nvPr>
            <p:ph type="dt" sz="half" idx="10"/>
          </p:nvPr>
        </p:nvSpPr>
        <p:spPr/>
        <p:txBody>
          <a:bodyPr/>
          <a:lstStyle/>
          <a:p>
            <a:fld id="{2F3E8B1C-86EF-43CF-8304-249481088644}" type="datetimeFigureOut">
              <a:rPr lang="en-US" smtClean="0"/>
              <a:t>6/27/23</a:t>
            </a:fld>
            <a:endParaRPr lang="en-US"/>
          </a:p>
        </p:txBody>
      </p:sp>
      <p:sp>
        <p:nvSpPr>
          <p:cNvPr id="6" name="Footer Placeholder 5">
            <a:extLst>
              <a:ext uri="{FF2B5EF4-FFF2-40B4-BE49-F238E27FC236}">
                <a16:creationId xmlns:a16="http://schemas.microsoft.com/office/drawing/2014/main" id="{BDBB333A-7762-3671-5F68-C12C55A02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701FD-1CD6-32EC-69F7-0AC3E9F6E700}"/>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546248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4BA39-EAF0-1D14-6B4A-2450A9E4A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94FB8D-C487-3ECB-276B-4E132E20F6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F7F2F2-B75B-7B05-E317-52BB4B3AE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412E85-826E-A5E4-0BB5-F62A6CBCA6B2}"/>
              </a:ext>
            </a:extLst>
          </p:cNvPr>
          <p:cNvSpPr>
            <a:spLocks noGrp="1"/>
          </p:cNvSpPr>
          <p:nvPr>
            <p:ph type="dt" sz="half" idx="10"/>
          </p:nvPr>
        </p:nvSpPr>
        <p:spPr/>
        <p:txBody>
          <a:bodyPr/>
          <a:lstStyle/>
          <a:p>
            <a:fld id="{2F3E8B1C-86EF-43CF-8304-249481088644}" type="datetimeFigureOut">
              <a:rPr lang="en-US" smtClean="0"/>
              <a:t>6/27/23</a:t>
            </a:fld>
            <a:endParaRPr lang="en-US"/>
          </a:p>
        </p:txBody>
      </p:sp>
      <p:sp>
        <p:nvSpPr>
          <p:cNvPr id="6" name="Footer Placeholder 5">
            <a:extLst>
              <a:ext uri="{FF2B5EF4-FFF2-40B4-BE49-F238E27FC236}">
                <a16:creationId xmlns:a16="http://schemas.microsoft.com/office/drawing/2014/main" id="{8D8FFE35-7EC6-F350-2FFC-7DD1C1AA9A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4ADF75-5A4E-442D-4AD0-2D5926CF988A}"/>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36523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FC4DFC-3C24-FF17-CBBF-7986474FE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9A3FF4-B0F9-F559-998A-0057EDFCEC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DB202-DD22-6F82-861C-6C515F6E08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E8B1C-86EF-43CF-8304-249481088644}" type="datetimeFigureOut">
              <a:rPr lang="en-US" smtClean="0"/>
              <a:pPr/>
              <a:t>6/27/23</a:t>
            </a:fld>
            <a:endParaRPr lang="en-US"/>
          </a:p>
        </p:txBody>
      </p:sp>
      <p:sp>
        <p:nvSpPr>
          <p:cNvPr id="5" name="Footer Placeholder 4">
            <a:extLst>
              <a:ext uri="{FF2B5EF4-FFF2-40B4-BE49-F238E27FC236}">
                <a16:creationId xmlns:a16="http://schemas.microsoft.com/office/drawing/2014/main" id="{F7F02F05-04F3-06EB-EDE8-D2E5CE973F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0C9226-EE18-3C05-C148-D6C2405D05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B2ADC-AF19-4574-8C10-79B5B04FCA27}" type="slidenum">
              <a:rPr lang="en-US" smtClean="0"/>
              <a:pPr/>
              <a:t>‹#›</a:t>
            </a:fld>
            <a:endParaRPr lang="en-US"/>
          </a:p>
        </p:txBody>
      </p:sp>
    </p:spTree>
    <p:extLst>
      <p:ext uri="{BB962C8B-B14F-4D97-AF65-F5344CB8AC3E}">
        <p14:creationId xmlns:p14="http://schemas.microsoft.com/office/powerpoint/2010/main" val="241608272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F3E8B1C-86EF-43CF-8304-249481088644}" type="datetimeFigureOut">
              <a:rPr lang="en-US" smtClean="0"/>
              <a:pPr/>
              <a:t>6/27/23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3DB2ADC-AF19-4574-8C10-79B5B04FCA27}"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50326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5"/>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5"/>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5"/>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5"/>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95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19539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109980" y="3778085"/>
            <a:ext cx="9966960" cy="2645155"/>
          </a:xfrm>
        </p:spPr>
        <p:txBody>
          <a:bodyPr>
            <a:noAutofit/>
          </a:bodyPr>
          <a:lstStyle/>
          <a:p>
            <a:pPr>
              <a:lnSpc>
                <a:spcPts val="5280"/>
              </a:lnSpc>
            </a:pPr>
            <a:r>
              <a:rPr lang="en-US" sz="5400" b="1" spc="-150" dirty="0"/>
              <a:t>Navigating Trauma </a:t>
            </a:r>
            <a:br>
              <a:rPr lang="en-US" sz="5400" b="1" spc="-150" dirty="0"/>
            </a:br>
            <a:r>
              <a:rPr lang="en-US" sz="5400" b="1" spc="-150" dirty="0"/>
              <a:t>After a Natural Disaster</a:t>
            </a:r>
            <a:br>
              <a:rPr lang="en-US" sz="4900" b="1" dirty="0">
                <a:solidFill>
                  <a:srgbClr val="195393"/>
                </a:solidFill>
              </a:rPr>
            </a:br>
            <a:endParaRPr lang="en-US" sz="4900" b="1" dirty="0">
              <a:solidFill>
                <a:srgbClr val="195393"/>
              </a:solidFill>
            </a:endParaRPr>
          </a:p>
        </p:txBody>
      </p:sp>
      <p:sp>
        <p:nvSpPr>
          <p:cNvPr id="4" name="Subtitle 3">
            <a:extLst>
              <a:ext uri="{FF2B5EF4-FFF2-40B4-BE49-F238E27FC236}">
                <a16:creationId xmlns:a16="http://schemas.microsoft.com/office/drawing/2014/main" id="{1E49CE8D-F4F2-F56D-0DDF-14CA1A9D2B22}"/>
              </a:ext>
            </a:extLst>
          </p:cNvPr>
          <p:cNvSpPr>
            <a:spLocks noGrp="1"/>
          </p:cNvSpPr>
          <p:nvPr>
            <p:ph type="subTitle" idx="1"/>
          </p:nvPr>
        </p:nvSpPr>
        <p:spPr>
          <a:xfrm>
            <a:off x="1709530" y="5853748"/>
            <a:ext cx="8767860" cy="768021"/>
          </a:xfrm>
        </p:spPr>
        <p:txBody>
          <a:bodyPr>
            <a:normAutofit fontScale="85000" lnSpcReduction="20000"/>
          </a:bodyPr>
          <a:lstStyle/>
          <a:p>
            <a:pPr algn="r"/>
            <a:r>
              <a:rPr lang="en-US" sz="2800" dirty="0"/>
              <a:t>Kentucky Extension Homemakers Association (KEHA) Leader Lesson </a:t>
            </a:r>
          </a:p>
          <a:p>
            <a:pPr algn="r"/>
            <a:r>
              <a:rPr lang="en-US" sz="2800" dirty="0"/>
              <a:t>Dr. Paul </a:t>
            </a:r>
            <a:r>
              <a:rPr lang="en-US" sz="2800" dirty="0" err="1"/>
              <a:t>Norrod</a:t>
            </a:r>
            <a:r>
              <a:rPr lang="en-US" sz="2800" dirty="0"/>
              <a:t> and Laura Weddle</a:t>
            </a:r>
          </a:p>
          <a:p>
            <a:pPr algn="r"/>
            <a:endParaRPr lang="en-US" sz="2800" dirty="0"/>
          </a:p>
        </p:txBody>
      </p:sp>
      <p:pic>
        <p:nvPicPr>
          <p:cNvPr id="5" name="Picture 4" descr="A picture containing text, outdoor, sign, dishware&#10;&#10;Description automatically generated">
            <a:extLst>
              <a:ext uri="{FF2B5EF4-FFF2-40B4-BE49-F238E27FC236}">
                <a16:creationId xmlns:a16="http://schemas.microsoft.com/office/drawing/2014/main" id="{5C5DB46D-5829-7540-72D7-9E45AC20AB43}"/>
              </a:ext>
            </a:extLst>
          </p:cNvPr>
          <p:cNvPicPr>
            <a:picLocks noChangeAspect="1"/>
          </p:cNvPicPr>
          <p:nvPr/>
        </p:nvPicPr>
        <p:blipFill>
          <a:blip r:embed="rId3"/>
          <a:stretch>
            <a:fillRect/>
          </a:stretch>
        </p:blipFill>
        <p:spPr>
          <a:xfrm>
            <a:off x="2773679" y="674995"/>
            <a:ext cx="6791647" cy="329135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40835-145F-47D7-BD55-7936DA30AF5E}"/>
              </a:ext>
            </a:extLst>
          </p:cNvPr>
          <p:cNvSpPr>
            <a:spLocks noGrp="1"/>
          </p:cNvSpPr>
          <p:nvPr>
            <p:ph type="title"/>
          </p:nvPr>
        </p:nvSpPr>
        <p:spPr/>
        <p:txBody>
          <a:bodyPr>
            <a:normAutofit/>
          </a:bodyPr>
          <a:lstStyle/>
          <a:p>
            <a:r>
              <a:rPr lang="en-US" b="1" dirty="0">
                <a:solidFill>
                  <a:schemeClr val="tx1"/>
                </a:solidFill>
              </a:rPr>
              <a:t>Helping Others</a:t>
            </a:r>
          </a:p>
        </p:txBody>
      </p:sp>
      <p:sp>
        <p:nvSpPr>
          <p:cNvPr id="3" name="Content Placeholder 2">
            <a:extLst>
              <a:ext uri="{FF2B5EF4-FFF2-40B4-BE49-F238E27FC236}">
                <a16:creationId xmlns:a16="http://schemas.microsoft.com/office/drawing/2014/main" id="{FD986BBC-E384-440B-954F-6642A11ED93C}"/>
              </a:ext>
            </a:extLst>
          </p:cNvPr>
          <p:cNvSpPr>
            <a:spLocks noGrp="1"/>
          </p:cNvSpPr>
          <p:nvPr>
            <p:ph sz="half" idx="1"/>
          </p:nvPr>
        </p:nvSpPr>
        <p:spPr>
          <a:xfrm>
            <a:off x="1097280" y="1948957"/>
            <a:ext cx="6639096" cy="4023360"/>
          </a:xfrm>
        </p:spPr>
        <p:txBody>
          <a:bodyPr vert="horz" lIns="91440" tIns="45720" rIns="91440" bIns="45720" rtlCol="0">
            <a:normAutofit fontScale="92500"/>
          </a:bodyPr>
          <a:lstStyle/>
          <a:p>
            <a:pPr>
              <a:buClr>
                <a:schemeClr val="tx1"/>
              </a:buClr>
              <a:buFont typeface="Arial" panose="020B0604020202020204" pitchFamily="34" charset="0"/>
              <a:buChar char="•"/>
            </a:pPr>
            <a:r>
              <a:rPr lang="en-US" sz="2800" dirty="0">
                <a:solidFill>
                  <a:schemeClr val="tx1"/>
                </a:solidFill>
              </a:rPr>
              <a:t> Keep interactions compassionate.</a:t>
            </a:r>
          </a:p>
          <a:p>
            <a:pPr>
              <a:buClr>
                <a:schemeClr val="tx1"/>
              </a:buClr>
              <a:buFont typeface="Arial" panose="020B0604020202020204" pitchFamily="34" charset="0"/>
              <a:buChar char="•"/>
            </a:pPr>
            <a:r>
              <a:rPr lang="en-US" sz="2800" dirty="0">
                <a:solidFill>
                  <a:schemeClr val="tx1"/>
                </a:solidFill>
              </a:rPr>
              <a:t> Prioritize physical safety and basic needs.</a:t>
            </a:r>
          </a:p>
          <a:p>
            <a:pPr>
              <a:buClr>
                <a:schemeClr val="tx1"/>
              </a:buClr>
              <a:buFont typeface="Arial" panose="020B0604020202020204" pitchFamily="34" charset="0"/>
              <a:buChar char="•"/>
            </a:pPr>
            <a:r>
              <a:rPr lang="en-US" sz="2800" dirty="0">
                <a:solidFill>
                  <a:schemeClr val="tx1"/>
                </a:solidFill>
              </a:rPr>
              <a:t> Look for signs of trauma and provide support.</a:t>
            </a:r>
          </a:p>
          <a:p>
            <a:pPr>
              <a:buClr>
                <a:schemeClr val="tx1"/>
              </a:buClr>
              <a:buFont typeface="Arial" panose="020B0604020202020204" pitchFamily="34" charset="0"/>
              <a:buChar char="•"/>
            </a:pPr>
            <a:r>
              <a:rPr lang="en-US" sz="2800" dirty="0">
                <a:solidFill>
                  <a:schemeClr val="tx1"/>
                </a:solidFill>
              </a:rPr>
              <a:t> Give information about coping and connecting  </a:t>
            </a:r>
            <a:br>
              <a:rPr lang="en-US" sz="2800" dirty="0">
                <a:solidFill>
                  <a:schemeClr val="tx1"/>
                </a:solidFill>
              </a:rPr>
            </a:br>
            <a:r>
              <a:rPr lang="en-US" sz="2800" dirty="0">
                <a:solidFill>
                  <a:schemeClr val="tx1"/>
                </a:solidFill>
              </a:rPr>
              <a:t> with professionals.</a:t>
            </a:r>
          </a:p>
          <a:p>
            <a:pPr>
              <a:buClr>
                <a:schemeClr val="tx1"/>
              </a:buClr>
              <a:buFont typeface="Arial" panose="020B0604020202020204" pitchFamily="34" charset="0"/>
              <a:buChar char="•"/>
            </a:pPr>
            <a:r>
              <a:rPr lang="en-US" sz="2800" dirty="0">
                <a:solidFill>
                  <a:schemeClr val="tx1"/>
                </a:solidFill>
              </a:rPr>
              <a:t> DO NOT make promises.</a:t>
            </a:r>
          </a:p>
          <a:p>
            <a:pPr>
              <a:buClr>
                <a:schemeClr val="tx1"/>
              </a:buClr>
              <a:buFont typeface="Arial" panose="020B0604020202020204" pitchFamily="34" charset="0"/>
              <a:buChar char="•"/>
            </a:pPr>
            <a:r>
              <a:rPr lang="en-US" sz="2800" dirty="0">
                <a:solidFill>
                  <a:schemeClr val="tx1"/>
                </a:solidFill>
              </a:rPr>
              <a:t> Give information, DO NOT give advice.</a:t>
            </a:r>
          </a:p>
        </p:txBody>
      </p:sp>
      <p:pic>
        <p:nvPicPr>
          <p:cNvPr id="6" name="Picture 5">
            <a:extLst>
              <a:ext uri="{FF2B5EF4-FFF2-40B4-BE49-F238E27FC236}">
                <a16:creationId xmlns:a16="http://schemas.microsoft.com/office/drawing/2014/main" id="{D173226A-FB02-3346-B5E4-BC7C029E17F0}"/>
              </a:ext>
            </a:extLst>
          </p:cNvPr>
          <p:cNvPicPr>
            <a:picLocks noChangeAspect="1"/>
          </p:cNvPicPr>
          <p:nvPr/>
        </p:nvPicPr>
        <p:blipFill>
          <a:blip r:embed="rId3">
            <a:extLst>
              <a:ext uri="{28A0092B-C50C-407E-A947-70E740481C1C}">
                <a14:useLocalDpi xmlns:a14="http://schemas.microsoft.com/office/drawing/2010/main" val="0"/>
              </a:ext>
            </a:extLst>
          </a:blip>
          <a:srcRect l="14103" r="14103"/>
          <a:stretch/>
        </p:blipFill>
        <p:spPr>
          <a:xfrm>
            <a:off x="8018585" y="1948957"/>
            <a:ext cx="3615398" cy="3357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25540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D6AA96F-3A44-6F49-8384-EE14499E8ED2}"/>
              </a:ext>
            </a:extLst>
          </p:cNvPr>
          <p:cNvSpPr>
            <a:spLocks noGrp="1"/>
          </p:cNvSpPr>
          <p:nvPr>
            <p:ph type="title"/>
          </p:nvPr>
        </p:nvSpPr>
        <p:spPr>
          <a:xfrm>
            <a:off x="0" y="4669978"/>
            <a:ext cx="12192000" cy="1173700"/>
          </a:xfrm>
        </p:spPr>
        <p:txBody>
          <a:bodyPr vert="horz" lIns="91440" tIns="45720" rIns="91440" bIns="45720" rtlCol="0" anchor="t">
            <a:normAutofit/>
          </a:bodyPr>
          <a:lstStyle/>
          <a:p>
            <a:pPr algn="ctr"/>
            <a:r>
              <a:rPr lang="en-US" sz="4000" b="1" kern="1200" dirty="0">
                <a:solidFill>
                  <a:schemeClr val="tx2"/>
                </a:solidFill>
                <a:latin typeface="+mn-lt"/>
                <a:ea typeface="+mj-ea"/>
                <a:cs typeface="+mj-cs"/>
              </a:rPr>
              <a:t>Call or Text 988</a:t>
            </a:r>
          </a:p>
        </p:txBody>
      </p:sp>
      <p:pic>
        <p:nvPicPr>
          <p:cNvPr id="11" name="Content Placeholder 4">
            <a:extLst>
              <a:ext uri="{FF2B5EF4-FFF2-40B4-BE49-F238E27FC236}">
                <a16:creationId xmlns:a16="http://schemas.microsoft.com/office/drawing/2014/main" id="{AE68F6CD-53AF-0F4B-85B2-FE7C49EC479D}"/>
              </a:ext>
            </a:extLst>
          </p:cNvPr>
          <p:cNvPicPr>
            <a:picLocks noChangeAspect="1"/>
          </p:cNvPicPr>
          <p:nvPr/>
        </p:nvPicPr>
        <p:blipFill rotWithShape="1">
          <a:blip r:embed="rId3">
            <a:extLst>
              <a:ext uri="{28A0092B-C50C-407E-A947-70E740481C1C}">
                <a14:useLocalDpi xmlns:a14="http://schemas.microsoft.com/office/drawing/2010/main" val="0"/>
              </a:ext>
            </a:extLst>
          </a:blip>
          <a:srcRect l="-398" t="-778" r="-358" b="-16314"/>
          <a:stretch/>
        </p:blipFill>
        <p:spPr>
          <a:xfrm>
            <a:off x="568712" y="635619"/>
            <a:ext cx="11251581" cy="3813717"/>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spTree>
    <p:extLst>
      <p:ext uri="{BB962C8B-B14F-4D97-AF65-F5344CB8AC3E}">
        <p14:creationId xmlns:p14="http://schemas.microsoft.com/office/powerpoint/2010/main" val="1930302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DEF0B3-F07B-44EE-910E-C4543A416F9C}"/>
              </a:ext>
            </a:extLst>
          </p:cNvPr>
          <p:cNvSpPr>
            <a:spLocks noGrp="1"/>
          </p:cNvSpPr>
          <p:nvPr>
            <p:ph idx="4294967295"/>
          </p:nvPr>
        </p:nvSpPr>
        <p:spPr>
          <a:xfrm>
            <a:off x="7020732" y="1088313"/>
            <a:ext cx="5171268" cy="2150834"/>
          </a:xfrm>
        </p:spPr>
        <p:txBody>
          <a:bodyPr>
            <a:normAutofit/>
          </a:bodyPr>
          <a:lstStyle/>
          <a:p>
            <a:pPr marL="0" indent="0" algn="ctr">
              <a:lnSpc>
                <a:spcPct val="100000"/>
              </a:lnSpc>
              <a:spcBef>
                <a:spcPts val="0"/>
              </a:spcBef>
              <a:spcAft>
                <a:spcPts val="0"/>
              </a:spcAft>
              <a:buNone/>
            </a:pPr>
            <a:r>
              <a:rPr lang="en-US" sz="1800" i="1" dirty="0">
                <a:solidFill>
                  <a:schemeClr val="tx1"/>
                </a:solidFill>
                <a:cs typeface="Calibri" panose="020F0502020204030204" pitchFamily="34" charset="0"/>
              </a:rPr>
              <a:t>This presentation is part of the Kentucky</a:t>
            </a:r>
          </a:p>
          <a:p>
            <a:pPr marL="0" indent="0" algn="ctr">
              <a:lnSpc>
                <a:spcPct val="100000"/>
              </a:lnSpc>
              <a:spcBef>
                <a:spcPts val="0"/>
              </a:spcBef>
              <a:spcAft>
                <a:spcPts val="0"/>
              </a:spcAft>
              <a:buNone/>
            </a:pPr>
            <a:r>
              <a:rPr lang="en-US" sz="1800" i="1" dirty="0">
                <a:solidFill>
                  <a:schemeClr val="tx1"/>
                </a:solidFill>
                <a:cs typeface="Calibri" panose="020F0502020204030204" pitchFamily="34" charset="0"/>
              </a:rPr>
              <a:t>Family and Consumer Sciences Extension program, </a:t>
            </a:r>
          </a:p>
          <a:p>
            <a:pPr marL="0" indent="0" algn="ctr">
              <a:lnSpc>
                <a:spcPct val="100000"/>
              </a:lnSpc>
              <a:spcBef>
                <a:spcPts val="0"/>
              </a:spcBef>
              <a:spcAft>
                <a:spcPts val="0"/>
              </a:spcAft>
              <a:buNone/>
            </a:pPr>
            <a:r>
              <a:rPr lang="en-US" sz="1800" b="1" i="1" dirty="0">
                <a:solidFill>
                  <a:schemeClr val="tx1"/>
                </a:solidFill>
                <a:cs typeface="Calibri" panose="020F0502020204030204" pitchFamily="34" charset="0"/>
              </a:rPr>
              <a:t>In the Face of Disaster.</a:t>
            </a:r>
          </a:p>
        </p:txBody>
      </p:sp>
      <p:pic>
        <p:nvPicPr>
          <p:cNvPr id="2" name="Picture 1">
            <a:extLst>
              <a:ext uri="{FF2B5EF4-FFF2-40B4-BE49-F238E27FC236}">
                <a16:creationId xmlns:a16="http://schemas.microsoft.com/office/drawing/2014/main" id="{9F0E2503-9E84-43DB-63EA-95FE5346DE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75452" y="4549384"/>
            <a:ext cx="4261828" cy="1578455"/>
          </a:xfrm>
          <a:prstGeom prst="rect">
            <a:avLst/>
          </a:prstGeom>
        </p:spPr>
      </p:pic>
      <p:sp>
        <p:nvSpPr>
          <p:cNvPr id="4" name="TextBox 3">
            <a:extLst>
              <a:ext uri="{FF2B5EF4-FFF2-40B4-BE49-F238E27FC236}">
                <a16:creationId xmlns:a16="http://schemas.microsoft.com/office/drawing/2014/main" id="{51DC4428-25EF-AE40-E4ED-A368119A0E3E}"/>
              </a:ext>
            </a:extLst>
          </p:cNvPr>
          <p:cNvSpPr txBox="1"/>
          <p:nvPr/>
        </p:nvSpPr>
        <p:spPr>
          <a:xfrm>
            <a:off x="769538" y="4299328"/>
            <a:ext cx="6251194" cy="212365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00" dirty="0">
                <a:latin typeface="+mj-lt"/>
              </a:rPr>
              <a:t>Copyright © 2023 for materials developed by University of Kentucky Cooperative Extension. This publication may be reproduced in portions or its entirety for educational or nonprofit purposes only. Permitted users shall give credit to the author(s) and include this copyright notice. </a:t>
            </a:r>
          </a:p>
          <a:p>
            <a:pPr algn="just"/>
            <a:endParaRPr lang="en-US" sz="1100" dirty="0">
              <a:latin typeface="+mj-lt"/>
            </a:endParaRPr>
          </a:p>
          <a:p>
            <a:pPr algn="just"/>
            <a:r>
              <a:rPr lang="en-US" sz="1100" dirty="0">
                <a:effectLst/>
                <a:latin typeface="+mj-lt"/>
              </a:rPr>
              <a:t>Educational programs of Kentucky Cooperative Extension serve all people regardless of economic or social status and will not discriminate on the basis of race, color, ethnic origin, national origin, creed, religion, political belief, sex, sexual orientation, gender identity, gender expression, pregnancy, marital status, genetic information, age, veteran status, physical or mental disability or reprisal or retaliation for prior civil rights activity. Reasonable accommodation of disability may be available with prior notice. Program information may be made available in languages other than English. University of Kentucky, Kentucky State University, U.S. Department of Agriculture, and Kentucky Counties, Cooperating.</a:t>
            </a:r>
          </a:p>
          <a:p>
            <a:pPr algn="just"/>
            <a:endParaRPr lang="en-US" sz="1100" dirty="0">
              <a:latin typeface="+mj-lt"/>
            </a:endParaRPr>
          </a:p>
        </p:txBody>
      </p:sp>
      <p:pic>
        <p:nvPicPr>
          <p:cNvPr id="7" name="Picture 6" descr="A picture containing text, outdoor, sign, dishware&#10;&#10;Description automatically generated">
            <a:extLst>
              <a:ext uri="{FF2B5EF4-FFF2-40B4-BE49-F238E27FC236}">
                <a16:creationId xmlns:a16="http://schemas.microsoft.com/office/drawing/2014/main" id="{69733117-C0BF-ED19-BB27-8B5C32C2578F}"/>
              </a:ext>
            </a:extLst>
          </p:cNvPr>
          <p:cNvPicPr>
            <a:picLocks noChangeAspect="1"/>
          </p:cNvPicPr>
          <p:nvPr/>
        </p:nvPicPr>
        <p:blipFill>
          <a:blip r:embed="rId4"/>
          <a:stretch>
            <a:fillRect/>
          </a:stretch>
        </p:blipFill>
        <p:spPr>
          <a:xfrm>
            <a:off x="893525" y="806986"/>
            <a:ext cx="5599225" cy="2713488"/>
          </a:xfrm>
          <a:prstGeom prst="rect">
            <a:avLst/>
          </a:prstGeom>
        </p:spPr>
      </p:pic>
    </p:spTree>
    <p:extLst>
      <p:ext uri="{BB962C8B-B14F-4D97-AF65-F5344CB8AC3E}">
        <p14:creationId xmlns:p14="http://schemas.microsoft.com/office/powerpoint/2010/main" val="3369733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22092-0680-E859-8188-A3416B3E9517}"/>
              </a:ext>
            </a:extLst>
          </p:cNvPr>
          <p:cNvSpPr>
            <a:spLocks noGrp="1"/>
          </p:cNvSpPr>
          <p:nvPr>
            <p:ph type="title"/>
          </p:nvPr>
        </p:nvSpPr>
        <p:spPr/>
        <p:txBody>
          <a:bodyPr/>
          <a:lstStyle/>
          <a:p>
            <a:r>
              <a:rPr lang="en-US" b="1" dirty="0">
                <a:solidFill>
                  <a:schemeClr val="tx1"/>
                </a:solidFill>
              </a:rPr>
              <a:t>Lesson Objectives</a:t>
            </a:r>
          </a:p>
        </p:txBody>
      </p:sp>
      <p:sp>
        <p:nvSpPr>
          <p:cNvPr id="3" name="Content Placeholder 2">
            <a:extLst>
              <a:ext uri="{FF2B5EF4-FFF2-40B4-BE49-F238E27FC236}">
                <a16:creationId xmlns:a16="http://schemas.microsoft.com/office/drawing/2014/main" id="{0A968782-1E11-B694-91F9-749080C8D09E}"/>
              </a:ext>
            </a:extLst>
          </p:cNvPr>
          <p:cNvSpPr>
            <a:spLocks noGrp="1"/>
          </p:cNvSpPr>
          <p:nvPr>
            <p:ph idx="1"/>
          </p:nvPr>
        </p:nvSpPr>
        <p:spPr>
          <a:xfrm>
            <a:off x="1097280" y="1845734"/>
            <a:ext cx="6605378" cy="4023360"/>
          </a:xfrm>
        </p:spPr>
        <p:txBody>
          <a:bodyPr vert="horz" lIns="91440" tIns="45720" rIns="91440" bIns="45720" rtlCol="0" anchor="t">
            <a:normAutofit/>
          </a:bodyPr>
          <a:lstStyle/>
          <a:p>
            <a:pPr marL="342900" marR="0" lvl="0" indent="-342900">
              <a:lnSpc>
                <a:spcPct val="100000"/>
              </a:lnSpc>
              <a:spcBef>
                <a:spcPts val="0"/>
              </a:spcBef>
              <a:spcAft>
                <a:spcPts val="0"/>
              </a:spcAft>
              <a:buClr>
                <a:schemeClr val="tx1"/>
              </a:buClr>
              <a:buFont typeface="Symbol" panose="05050102010706020507" pitchFamily="18" charset="2"/>
              <a:buChar char=""/>
            </a:pPr>
            <a:r>
              <a:rPr lang="en-US" sz="2800" dirty="0">
                <a:solidFill>
                  <a:schemeClr val="tx1"/>
                </a:solidFill>
                <a:effectLst/>
                <a:ea typeface="Calibri" panose="020F0502020204030204" pitchFamily="34" charset="0"/>
                <a:cs typeface="Times New Roman" panose="02020603050405020304" pitchFamily="18" charset="0"/>
              </a:rPr>
              <a:t>Understanding trauma and its effect on the body</a:t>
            </a:r>
          </a:p>
          <a:p>
            <a:pPr marL="342900" marR="0" lvl="0" indent="-342900">
              <a:lnSpc>
                <a:spcPts val="4060"/>
              </a:lnSpc>
              <a:spcBef>
                <a:spcPts val="0"/>
              </a:spcBef>
              <a:spcAft>
                <a:spcPts val="0"/>
              </a:spcAft>
              <a:buClr>
                <a:schemeClr val="tx1"/>
              </a:buClr>
              <a:buFont typeface="Symbol" panose="05050102010706020507" pitchFamily="18" charset="2"/>
              <a:buChar char=""/>
            </a:pPr>
            <a:r>
              <a:rPr lang="en-US" sz="2800" dirty="0">
                <a:solidFill>
                  <a:schemeClr val="tx1"/>
                </a:solidFill>
                <a:effectLst/>
                <a:ea typeface="Calibri" panose="020F0502020204030204" pitchFamily="34" charset="0"/>
                <a:cs typeface="Times New Roman" panose="02020603050405020304" pitchFamily="18" charset="0"/>
              </a:rPr>
              <a:t>Recognizing signs of trauma</a:t>
            </a:r>
          </a:p>
          <a:p>
            <a:pPr marL="342900" marR="0" lvl="0" indent="-342900">
              <a:lnSpc>
                <a:spcPts val="4060"/>
              </a:lnSpc>
              <a:spcBef>
                <a:spcPts val="0"/>
              </a:spcBef>
              <a:spcAft>
                <a:spcPts val="0"/>
              </a:spcAft>
              <a:buClr>
                <a:schemeClr val="tx1"/>
              </a:buClr>
              <a:buFont typeface="Symbol" panose="05050102010706020507" pitchFamily="18" charset="2"/>
              <a:buChar char=""/>
            </a:pPr>
            <a:r>
              <a:rPr lang="en-US" sz="2800" dirty="0">
                <a:solidFill>
                  <a:schemeClr val="tx1"/>
                </a:solidFill>
                <a:effectLst/>
                <a:ea typeface="Calibri" panose="020F0502020204030204" pitchFamily="34" charset="0"/>
                <a:cs typeface="Times New Roman" panose="02020603050405020304" pitchFamily="18" charset="0"/>
              </a:rPr>
              <a:t>Coping with trauma</a:t>
            </a:r>
          </a:p>
          <a:p>
            <a:pPr marL="342900" marR="0" lvl="0" indent="-342900">
              <a:lnSpc>
                <a:spcPts val="4060"/>
              </a:lnSpc>
              <a:spcBef>
                <a:spcPts val="0"/>
              </a:spcBef>
              <a:spcAft>
                <a:spcPts val="800"/>
              </a:spcAft>
              <a:buClr>
                <a:schemeClr val="tx1"/>
              </a:buClr>
              <a:buFont typeface="Symbol" panose="05050102010706020507" pitchFamily="18" charset="2"/>
              <a:buChar char=""/>
            </a:pPr>
            <a:r>
              <a:rPr lang="en-US" sz="2800" dirty="0">
                <a:solidFill>
                  <a:schemeClr val="tx1"/>
                </a:solidFill>
                <a:effectLst/>
                <a:ea typeface="Calibri" panose="020F0502020204030204" pitchFamily="34" charset="0"/>
                <a:cs typeface="Times New Roman" panose="02020603050405020304" pitchFamily="18" charset="0"/>
              </a:rPr>
              <a:t>Helping others cope with trauma</a:t>
            </a:r>
          </a:p>
        </p:txBody>
      </p:sp>
      <p:pic>
        <p:nvPicPr>
          <p:cNvPr id="5" name="Picture 4">
            <a:extLst>
              <a:ext uri="{FF2B5EF4-FFF2-40B4-BE49-F238E27FC236}">
                <a16:creationId xmlns:a16="http://schemas.microsoft.com/office/drawing/2014/main" id="{0D8885E4-D30D-8089-AFE6-56627EEA29D0}"/>
              </a:ext>
            </a:extLst>
          </p:cNvPr>
          <p:cNvPicPr>
            <a:picLocks noChangeAspect="1"/>
          </p:cNvPicPr>
          <p:nvPr/>
        </p:nvPicPr>
        <p:blipFill rotWithShape="1">
          <a:blip r:embed="rId3">
            <a:extLst>
              <a:ext uri="{28A0092B-C50C-407E-A947-70E740481C1C}">
                <a14:useLocalDpi xmlns:a14="http://schemas.microsoft.com/office/drawing/2010/main" val="0"/>
              </a:ext>
            </a:extLst>
          </a:blip>
          <a:srcRect l="1820" r="4309"/>
          <a:stretch/>
        </p:blipFill>
        <p:spPr>
          <a:xfrm>
            <a:off x="7420709" y="2213977"/>
            <a:ext cx="4126522" cy="2930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01462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F97E7-A870-B2DE-30C2-4E07638EE116}"/>
              </a:ext>
            </a:extLst>
          </p:cNvPr>
          <p:cNvSpPr>
            <a:spLocks noGrp="1"/>
          </p:cNvSpPr>
          <p:nvPr>
            <p:ph type="title"/>
          </p:nvPr>
        </p:nvSpPr>
        <p:spPr/>
        <p:txBody>
          <a:bodyPr/>
          <a:lstStyle/>
          <a:p>
            <a:r>
              <a:rPr lang="en-US" b="1" dirty="0">
                <a:solidFill>
                  <a:schemeClr val="tx1"/>
                </a:solidFill>
              </a:rPr>
              <a:t>Difficult Content Warning</a:t>
            </a:r>
          </a:p>
        </p:txBody>
      </p:sp>
      <p:sp>
        <p:nvSpPr>
          <p:cNvPr id="3" name="Content Placeholder 2">
            <a:extLst>
              <a:ext uri="{FF2B5EF4-FFF2-40B4-BE49-F238E27FC236}">
                <a16:creationId xmlns:a16="http://schemas.microsoft.com/office/drawing/2014/main" id="{1EB39B44-7968-CBCE-5AB0-EA2034650CC2}"/>
              </a:ext>
            </a:extLst>
          </p:cNvPr>
          <p:cNvSpPr>
            <a:spLocks noGrp="1"/>
          </p:cNvSpPr>
          <p:nvPr>
            <p:ph idx="1"/>
          </p:nvPr>
        </p:nvSpPr>
        <p:spPr>
          <a:xfrm>
            <a:off x="1208868" y="1845734"/>
            <a:ext cx="9946812" cy="4023360"/>
          </a:xfrm>
        </p:spPr>
        <p:txBody>
          <a:bodyPr vert="horz" lIns="91440" tIns="45720" rIns="91440" bIns="45720" rtlCol="0" anchor="t">
            <a:normAutofit/>
          </a:bodyPr>
          <a:lstStyle/>
          <a:p>
            <a:pPr>
              <a:buClr>
                <a:schemeClr val="tx1"/>
              </a:buClr>
              <a:buFont typeface="Arial" panose="020B0604020202020204" pitchFamily="34" charset="0"/>
              <a:buChar char="•"/>
            </a:pPr>
            <a:r>
              <a:rPr lang="en-US" sz="2800" dirty="0">
                <a:solidFill>
                  <a:schemeClr val="tx1"/>
                </a:solidFill>
              </a:rPr>
              <a:t> Painful memories are possible. </a:t>
            </a:r>
          </a:p>
          <a:p>
            <a:pPr>
              <a:buClr>
                <a:schemeClr val="tx1"/>
              </a:buClr>
              <a:buFont typeface="Arial" panose="020B0604020202020204" pitchFamily="34" charset="0"/>
              <a:buChar char="•"/>
            </a:pPr>
            <a:r>
              <a:rPr lang="en-US" sz="2800" dirty="0">
                <a:solidFill>
                  <a:schemeClr val="tx1"/>
                </a:solidFill>
              </a:rPr>
              <a:t> You might experience emotional discomfort.</a:t>
            </a:r>
          </a:p>
          <a:p>
            <a:pPr>
              <a:buClr>
                <a:schemeClr val="tx1"/>
              </a:buClr>
              <a:buFont typeface="Arial" panose="020B0604020202020204" pitchFamily="34" charset="0"/>
              <a:buChar char="•"/>
            </a:pPr>
            <a:r>
              <a:rPr lang="en-US" sz="2800" dirty="0">
                <a:solidFill>
                  <a:schemeClr val="tx1"/>
                </a:solidFill>
              </a:rPr>
              <a:t> It’s OK to step away.</a:t>
            </a:r>
          </a:p>
        </p:txBody>
      </p:sp>
      <p:pic>
        <p:nvPicPr>
          <p:cNvPr id="7" name="Picture 6">
            <a:extLst>
              <a:ext uri="{FF2B5EF4-FFF2-40B4-BE49-F238E27FC236}">
                <a16:creationId xmlns:a16="http://schemas.microsoft.com/office/drawing/2014/main" id="{2ED6ACA9-09EC-2C45-F494-D6704068EF25}"/>
              </a:ext>
            </a:extLst>
          </p:cNvPr>
          <p:cNvPicPr>
            <a:picLocks noChangeAspect="1"/>
          </p:cNvPicPr>
          <p:nvPr/>
        </p:nvPicPr>
        <p:blipFill rotWithShape="1">
          <a:blip r:embed="rId3">
            <a:extLst>
              <a:ext uri="{28A0092B-C50C-407E-A947-70E740481C1C}">
                <a14:useLocalDpi xmlns:a14="http://schemas.microsoft.com/office/drawing/2010/main" val="0"/>
              </a:ext>
            </a:extLst>
          </a:blip>
          <a:srcRect l="-665" r="408"/>
          <a:stretch/>
        </p:blipFill>
        <p:spPr>
          <a:xfrm>
            <a:off x="7908388" y="3204969"/>
            <a:ext cx="3247292" cy="2162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0131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A195-2984-B79D-ED27-0199C1EF9E02}"/>
              </a:ext>
            </a:extLst>
          </p:cNvPr>
          <p:cNvSpPr>
            <a:spLocks noGrp="1"/>
          </p:cNvSpPr>
          <p:nvPr>
            <p:ph type="title"/>
          </p:nvPr>
        </p:nvSpPr>
        <p:spPr/>
        <p:txBody>
          <a:bodyPr/>
          <a:lstStyle/>
          <a:p>
            <a:r>
              <a:rPr lang="en-US" b="1" dirty="0">
                <a:solidFill>
                  <a:schemeClr val="tx1"/>
                </a:solidFill>
              </a:rPr>
              <a:t>Defining Trauma</a:t>
            </a:r>
          </a:p>
        </p:txBody>
      </p:sp>
      <p:sp>
        <p:nvSpPr>
          <p:cNvPr id="3" name="Content Placeholder 2">
            <a:extLst>
              <a:ext uri="{FF2B5EF4-FFF2-40B4-BE49-F238E27FC236}">
                <a16:creationId xmlns:a16="http://schemas.microsoft.com/office/drawing/2014/main" id="{3089E277-6C84-27A3-A540-ABEAD84F24E4}"/>
              </a:ext>
            </a:extLst>
          </p:cNvPr>
          <p:cNvSpPr>
            <a:spLocks noGrp="1"/>
          </p:cNvSpPr>
          <p:nvPr>
            <p:ph sz="half" idx="1"/>
          </p:nvPr>
        </p:nvSpPr>
        <p:spPr>
          <a:xfrm>
            <a:off x="1097280" y="2016215"/>
            <a:ext cx="5467644" cy="4023360"/>
          </a:xfrm>
        </p:spPr>
        <p:txBody>
          <a:bodyPr vert="horz" lIns="91440" tIns="45720" rIns="91440" bIns="45720" rtlCol="0" anchor="t">
            <a:noAutofit/>
          </a:bodyPr>
          <a:lstStyle/>
          <a:p>
            <a:pPr lvl="1">
              <a:lnSpc>
                <a:spcPct val="100000"/>
              </a:lnSpc>
              <a:buClr>
                <a:schemeClr val="tx1"/>
              </a:buClr>
              <a:buFont typeface="Arial" panose="020B0604020202020204" pitchFamily="34" charset="0"/>
              <a:buChar char="•"/>
            </a:pPr>
            <a:r>
              <a:rPr lang="en-US" sz="2800" dirty="0">
                <a:solidFill>
                  <a:schemeClr val="tx1"/>
                </a:solidFill>
              </a:rPr>
              <a:t>Nervous system response to uncontrollable (natural disaster) event</a:t>
            </a:r>
          </a:p>
          <a:p>
            <a:pPr lvl="1">
              <a:lnSpc>
                <a:spcPts val="3760"/>
              </a:lnSpc>
              <a:buClr>
                <a:schemeClr val="tx1"/>
              </a:buClr>
              <a:buFont typeface="Arial" panose="020B0604020202020204" pitchFamily="34" charset="0"/>
              <a:buChar char="•"/>
            </a:pPr>
            <a:r>
              <a:rPr lang="en-US" sz="2800" dirty="0">
                <a:solidFill>
                  <a:schemeClr val="tx1"/>
                </a:solidFill>
              </a:rPr>
              <a:t>Event = physically life-threatening or emotionally harming</a:t>
            </a:r>
          </a:p>
          <a:p>
            <a:pPr lvl="1">
              <a:lnSpc>
                <a:spcPct val="140000"/>
              </a:lnSpc>
              <a:buClr>
                <a:schemeClr val="tx1"/>
              </a:buClr>
              <a:buFont typeface="Arial" panose="020B0604020202020204" pitchFamily="34" charset="0"/>
              <a:buChar char="•"/>
            </a:pPr>
            <a:r>
              <a:rPr lang="en-US" sz="2800" dirty="0">
                <a:solidFill>
                  <a:schemeClr val="tx1"/>
                </a:solidFill>
              </a:rPr>
              <a:t>Highest amount of stress</a:t>
            </a:r>
          </a:p>
          <a:p>
            <a:pPr lvl="1">
              <a:lnSpc>
                <a:spcPct val="140000"/>
              </a:lnSpc>
              <a:buClr>
                <a:schemeClr val="tx1"/>
              </a:buClr>
              <a:buFont typeface="Arial" panose="020B0604020202020204" pitchFamily="34" charset="0"/>
              <a:buChar char="•"/>
            </a:pPr>
            <a:r>
              <a:rPr lang="en-US" sz="2800" dirty="0">
                <a:solidFill>
                  <a:schemeClr val="tx1"/>
                </a:solidFill>
              </a:rPr>
              <a:t>Disrupts our ability to cope</a:t>
            </a:r>
          </a:p>
        </p:txBody>
      </p:sp>
      <p:pic>
        <p:nvPicPr>
          <p:cNvPr id="9" name="Picture 8">
            <a:extLst>
              <a:ext uri="{FF2B5EF4-FFF2-40B4-BE49-F238E27FC236}">
                <a16:creationId xmlns:a16="http://schemas.microsoft.com/office/drawing/2014/main" id="{772FC778-E8B6-C52A-C55A-2CAF7F7520EF}"/>
              </a:ext>
            </a:extLst>
          </p:cNvPr>
          <p:cNvPicPr>
            <a:picLocks noChangeAspect="1"/>
          </p:cNvPicPr>
          <p:nvPr/>
        </p:nvPicPr>
        <p:blipFill rotWithShape="1">
          <a:blip r:embed="rId3">
            <a:extLst>
              <a:ext uri="{28A0092B-C50C-407E-A947-70E740481C1C}">
                <a14:useLocalDpi xmlns:a14="http://schemas.microsoft.com/office/drawing/2010/main" val="0"/>
              </a:ext>
            </a:extLst>
          </a:blip>
          <a:srcRect l="1125" r="11566"/>
          <a:stretch/>
        </p:blipFill>
        <p:spPr>
          <a:xfrm>
            <a:off x="6775158" y="2016215"/>
            <a:ext cx="4947919" cy="2446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24037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40835-145F-47D7-BD55-7936DA30AF5E}"/>
              </a:ext>
            </a:extLst>
          </p:cNvPr>
          <p:cNvSpPr>
            <a:spLocks noGrp="1"/>
          </p:cNvSpPr>
          <p:nvPr>
            <p:ph type="title"/>
          </p:nvPr>
        </p:nvSpPr>
        <p:spPr/>
        <p:txBody>
          <a:bodyPr>
            <a:normAutofit/>
          </a:bodyPr>
          <a:lstStyle/>
          <a:p>
            <a:r>
              <a:rPr lang="en-US" b="1" dirty="0">
                <a:solidFill>
                  <a:schemeClr val="tx1"/>
                </a:solidFill>
              </a:rPr>
              <a:t>How Does Trauma Affect the Body? </a:t>
            </a:r>
          </a:p>
        </p:txBody>
      </p:sp>
      <p:sp>
        <p:nvSpPr>
          <p:cNvPr id="4" name="Slide Number Placeholder 3">
            <a:extLst>
              <a:ext uri="{FF2B5EF4-FFF2-40B4-BE49-F238E27FC236}">
                <a16:creationId xmlns:a16="http://schemas.microsoft.com/office/drawing/2014/main" id="{4A6508B9-6570-EEB4-25C1-DE5234305E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B2ADC-AF19-4574-8C10-79B5B04FCA27}" type="slidenum">
              <a:rPr kumimoji="0" lang="en-US" sz="1800" b="0" i="0" u="none" strike="noStrike" kern="1200" cap="none" spc="0" normalizeH="0" baseline="0" noProof="0" smtClean="0">
                <a:ln>
                  <a:noFill/>
                </a:ln>
                <a:solidFill>
                  <a:srgbClr val="000000"/>
                </a:solidFill>
                <a:effectLst/>
                <a:uLnTx/>
                <a:uFillTx/>
                <a:latin typeface="Calisto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srgbClr val="000000"/>
              </a:solidFill>
              <a:effectLst/>
              <a:uLnTx/>
              <a:uFillTx/>
              <a:latin typeface="Calisto MT"/>
              <a:ea typeface="+mn-ea"/>
              <a:cs typeface="+mn-cs"/>
            </a:endParaRPr>
          </a:p>
        </p:txBody>
      </p:sp>
      <p:graphicFrame>
        <p:nvGraphicFramePr>
          <p:cNvPr id="10" name="Content Placeholder 3">
            <a:extLst>
              <a:ext uri="{FF2B5EF4-FFF2-40B4-BE49-F238E27FC236}">
                <a16:creationId xmlns:a16="http://schemas.microsoft.com/office/drawing/2014/main" id="{5B5B2C85-8165-9D2F-3317-554291741E1C}"/>
              </a:ext>
            </a:extLst>
          </p:cNvPr>
          <p:cNvGraphicFramePr>
            <a:graphicFrameLocks noGrp="1"/>
          </p:cNvGraphicFramePr>
          <p:nvPr>
            <p:ph idx="1"/>
            <p:extLst>
              <p:ext uri="{D42A27DB-BD31-4B8C-83A1-F6EECF244321}">
                <p14:modId xmlns:p14="http://schemas.microsoft.com/office/powerpoint/2010/main" val="41777744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0432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40835-145F-47D7-BD55-7936DA30AF5E}"/>
              </a:ext>
            </a:extLst>
          </p:cNvPr>
          <p:cNvSpPr>
            <a:spLocks noGrp="1"/>
          </p:cNvSpPr>
          <p:nvPr>
            <p:ph type="title"/>
          </p:nvPr>
        </p:nvSpPr>
        <p:spPr/>
        <p:txBody>
          <a:bodyPr>
            <a:normAutofit/>
          </a:bodyPr>
          <a:lstStyle/>
          <a:p>
            <a:r>
              <a:rPr lang="en-US" b="1" dirty="0">
                <a:solidFill>
                  <a:schemeClr val="tx1"/>
                </a:solidFill>
              </a:rPr>
              <a:t>Signs of Trauma</a:t>
            </a:r>
          </a:p>
        </p:txBody>
      </p:sp>
      <p:sp>
        <p:nvSpPr>
          <p:cNvPr id="3" name="Content Placeholder 2">
            <a:extLst>
              <a:ext uri="{FF2B5EF4-FFF2-40B4-BE49-F238E27FC236}">
                <a16:creationId xmlns:a16="http://schemas.microsoft.com/office/drawing/2014/main" id="{FD986BBC-E384-440B-954F-6642A11ED93C}"/>
              </a:ext>
            </a:extLst>
          </p:cNvPr>
          <p:cNvSpPr>
            <a:spLocks noGrp="1"/>
          </p:cNvSpPr>
          <p:nvPr>
            <p:ph sz="half" idx="1"/>
          </p:nvPr>
        </p:nvSpPr>
        <p:spPr/>
        <p:txBody>
          <a:bodyPr vert="horz" lIns="91440" tIns="45720" rIns="91440" bIns="45720" rtlCol="0">
            <a:noAutofit/>
          </a:bodyPr>
          <a:lstStyle/>
          <a:p>
            <a:pPr marL="182880" indent="-182880">
              <a:lnSpc>
                <a:spcPct val="120000"/>
              </a:lnSpc>
              <a:spcBef>
                <a:spcPts val="0"/>
              </a:spcBef>
              <a:spcAft>
                <a:spcPts val="0"/>
              </a:spcAft>
              <a:buNone/>
            </a:pPr>
            <a:r>
              <a:rPr lang="en-US" b="1" dirty="0">
                <a:solidFill>
                  <a:schemeClr val="tx1"/>
                </a:solidFill>
              </a:rPr>
              <a:t>Immediate (&lt;3 months after event)</a:t>
            </a:r>
          </a:p>
          <a:p>
            <a:pPr>
              <a:lnSpc>
                <a:spcPct val="120000"/>
              </a:lnSpc>
              <a:spcBef>
                <a:spcPts val="0"/>
              </a:spcBef>
              <a:spcAft>
                <a:spcPts val="0"/>
              </a:spcAft>
              <a:buClr>
                <a:schemeClr val="tx1"/>
              </a:buClr>
              <a:buFont typeface="Arial" panose="020B0604020202020204" pitchFamily="34" charset="0"/>
              <a:buChar char="•"/>
            </a:pPr>
            <a:r>
              <a:rPr lang="en-US" dirty="0">
                <a:solidFill>
                  <a:schemeClr val="tx1"/>
                </a:solidFill>
              </a:rPr>
              <a:t> </a:t>
            </a:r>
            <a:r>
              <a:rPr lang="en-US" spc="-40" dirty="0">
                <a:solidFill>
                  <a:schemeClr val="tx1"/>
                </a:solidFill>
              </a:rPr>
              <a:t>Using items around you to protect your head</a:t>
            </a:r>
          </a:p>
          <a:p>
            <a:pPr>
              <a:buClr>
                <a:schemeClr val="tx1"/>
              </a:buClr>
              <a:buFont typeface="Arial" panose="020B0604020202020204" pitchFamily="34" charset="0"/>
              <a:buChar char="•"/>
            </a:pPr>
            <a:r>
              <a:rPr lang="en-US" sz="2000" dirty="0">
                <a:solidFill>
                  <a:schemeClr val="tx1"/>
                </a:solidFill>
              </a:rPr>
              <a:t> Feeling numb or like nothing is real</a:t>
            </a:r>
          </a:p>
          <a:p>
            <a:pPr>
              <a:buClr>
                <a:schemeClr val="tx1"/>
              </a:buClr>
              <a:buFont typeface="Arial" panose="020B0604020202020204" pitchFamily="34" charset="0"/>
              <a:buChar char="•"/>
            </a:pPr>
            <a:r>
              <a:rPr lang="en-US" sz="2000" dirty="0">
                <a:solidFill>
                  <a:schemeClr val="tx1"/>
                </a:solidFill>
              </a:rPr>
              <a:t> Problems focusing or feeling confused</a:t>
            </a:r>
          </a:p>
          <a:p>
            <a:pPr>
              <a:buClr>
                <a:schemeClr val="tx1"/>
              </a:buClr>
              <a:buFont typeface="Arial" panose="020B0604020202020204" pitchFamily="34" charset="0"/>
              <a:buChar char="•"/>
            </a:pPr>
            <a:r>
              <a:rPr lang="en-US" sz="2000" dirty="0">
                <a:solidFill>
                  <a:schemeClr val="tx1"/>
                </a:solidFill>
              </a:rPr>
              <a:t> Easily startled or scared</a:t>
            </a:r>
          </a:p>
          <a:p>
            <a:pPr>
              <a:buClr>
                <a:schemeClr val="tx1"/>
              </a:buClr>
              <a:buFont typeface="Arial" panose="020B0604020202020204" pitchFamily="34" charset="0"/>
              <a:buChar char="•"/>
            </a:pPr>
            <a:r>
              <a:rPr lang="en-US" sz="2000" dirty="0">
                <a:solidFill>
                  <a:schemeClr val="tx1"/>
                </a:solidFill>
              </a:rPr>
              <a:t> Intense anger or sadness</a:t>
            </a:r>
          </a:p>
          <a:p>
            <a:pPr>
              <a:buClr>
                <a:schemeClr val="tx1"/>
              </a:buClr>
              <a:buFont typeface="Arial" panose="020B0604020202020204" pitchFamily="34" charset="0"/>
              <a:buChar char="•"/>
            </a:pPr>
            <a:r>
              <a:rPr lang="en-US" sz="2000" dirty="0">
                <a:solidFill>
                  <a:schemeClr val="tx1"/>
                </a:solidFill>
              </a:rPr>
              <a:t> Heart races when thinking about the event</a:t>
            </a:r>
          </a:p>
          <a:p>
            <a:pPr>
              <a:buClr>
                <a:schemeClr val="tx1"/>
              </a:buClr>
              <a:buFont typeface="Arial" panose="020B0604020202020204" pitchFamily="34" charset="0"/>
              <a:buChar char="•"/>
            </a:pPr>
            <a:r>
              <a:rPr lang="en-US" sz="2000" dirty="0">
                <a:solidFill>
                  <a:schemeClr val="tx1"/>
                </a:solidFill>
                <a:effectLst/>
                <a:ea typeface="Calibri" panose="020F0502020204030204" pitchFamily="34" charset="0"/>
                <a:cs typeface="Times New Roman" panose="02020603050405020304" pitchFamily="18" charset="0"/>
              </a:rPr>
              <a:t> Difficulty sleeping or having nightmares   </a:t>
            </a:r>
            <a:br>
              <a:rPr lang="en-US" sz="2000" dirty="0">
                <a:solidFill>
                  <a:schemeClr val="tx1"/>
                </a:solidFill>
                <a:effectLst/>
                <a:ea typeface="Calibri" panose="020F0502020204030204" pitchFamily="34" charset="0"/>
                <a:cs typeface="Times New Roman" panose="02020603050405020304" pitchFamily="18" charset="0"/>
              </a:rPr>
            </a:br>
            <a:r>
              <a:rPr lang="en-US" sz="2000" dirty="0">
                <a:solidFill>
                  <a:schemeClr val="tx1"/>
                </a:solidFill>
                <a:effectLst/>
                <a:ea typeface="Calibri" panose="020F0502020204030204" pitchFamily="34" charset="0"/>
                <a:cs typeface="Times New Roman" panose="02020603050405020304" pitchFamily="18" charset="0"/>
              </a:rPr>
              <a:t> about the disaster</a:t>
            </a:r>
          </a:p>
        </p:txBody>
      </p:sp>
      <p:sp>
        <p:nvSpPr>
          <p:cNvPr id="5" name="Content Placeholder 4">
            <a:extLst>
              <a:ext uri="{FF2B5EF4-FFF2-40B4-BE49-F238E27FC236}">
                <a16:creationId xmlns:a16="http://schemas.microsoft.com/office/drawing/2014/main" id="{B29D8834-9909-F228-2561-FAD9387CC3B3}"/>
              </a:ext>
            </a:extLst>
          </p:cNvPr>
          <p:cNvSpPr>
            <a:spLocks noGrp="1"/>
          </p:cNvSpPr>
          <p:nvPr>
            <p:ph sz="half" idx="2"/>
          </p:nvPr>
        </p:nvSpPr>
        <p:spPr/>
        <p:txBody>
          <a:bodyPr>
            <a:normAutofit/>
          </a:bodyPr>
          <a:lstStyle/>
          <a:p>
            <a:r>
              <a:rPr lang="en-US" b="1" dirty="0">
                <a:solidFill>
                  <a:schemeClr val="tx1"/>
                </a:solidFill>
              </a:rPr>
              <a:t>Long-term (&gt;3 months after event)</a:t>
            </a:r>
          </a:p>
          <a:p>
            <a:pPr>
              <a:buClr>
                <a:schemeClr val="tx1"/>
              </a:buClr>
              <a:buFont typeface="Arial" panose="020B0604020202020204" pitchFamily="34" charset="0"/>
              <a:buChar char="•"/>
            </a:pPr>
            <a:r>
              <a:rPr lang="en-US" dirty="0">
                <a:solidFill>
                  <a:schemeClr val="tx1"/>
                </a:solidFill>
              </a:rPr>
              <a:t> Feeling irritable or bitter</a:t>
            </a:r>
          </a:p>
          <a:p>
            <a:pPr>
              <a:buClr>
                <a:schemeClr val="tx1"/>
              </a:buClr>
              <a:buFont typeface="Arial" panose="020B0604020202020204" pitchFamily="34" charset="0"/>
              <a:buChar char="•"/>
            </a:pPr>
            <a:r>
              <a:rPr lang="en-US" dirty="0">
                <a:solidFill>
                  <a:schemeClr val="tx1"/>
                </a:solidFill>
              </a:rPr>
              <a:t> Difficulty thinking or making decisions</a:t>
            </a:r>
          </a:p>
          <a:p>
            <a:pPr>
              <a:buClr>
                <a:schemeClr val="tx1"/>
              </a:buClr>
              <a:buFont typeface="Arial" panose="020B0604020202020204" pitchFamily="34" charset="0"/>
              <a:buChar char="•"/>
            </a:pPr>
            <a:r>
              <a:rPr lang="en-US" dirty="0">
                <a:solidFill>
                  <a:schemeClr val="tx1"/>
                </a:solidFill>
              </a:rPr>
              <a:t> Socially isolating from family or friends</a:t>
            </a:r>
          </a:p>
          <a:p>
            <a:pPr>
              <a:buClr>
                <a:schemeClr val="tx1"/>
              </a:buClr>
              <a:buFont typeface="Arial" panose="020B0604020202020204" pitchFamily="34" charset="0"/>
              <a:buChar char="•"/>
            </a:pPr>
            <a:r>
              <a:rPr lang="en-US" dirty="0">
                <a:solidFill>
                  <a:schemeClr val="tx1"/>
                </a:solidFill>
              </a:rPr>
              <a:t> Avoiding places or things that bring back </a:t>
            </a:r>
            <a:br>
              <a:rPr lang="en-US" dirty="0">
                <a:solidFill>
                  <a:schemeClr val="tx1"/>
                </a:solidFill>
              </a:rPr>
            </a:br>
            <a:r>
              <a:rPr lang="en-US" dirty="0">
                <a:solidFill>
                  <a:schemeClr val="tx1"/>
                </a:solidFill>
              </a:rPr>
              <a:t> painful memories of the event </a:t>
            </a:r>
          </a:p>
          <a:p>
            <a:pPr>
              <a:buClr>
                <a:schemeClr val="tx1"/>
              </a:buClr>
              <a:buFont typeface="Arial" panose="020B0604020202020204" pitchFamily="34" charset="0"/>
              <a:buChar char="•"/>
            </a:pPr>
            <a:r>
              <a:rPr lang="en-US" dirty="0">
                <a:solidFill>
                  <a:schemeClr val="tx1"/>
                </a:solidFill>
              </a:rPr>
              <a:t> Easily startled or scared by certain sights or </a:t>
            </a:r>
            <a:br>
              <a:rPr lang="en-US" dirty="0">
                <a:solidFill>
                  <a:schemeClr val="tx1"/>
                </a:solidFill>
              </a:rPr>
            </a:br>
            <a:r>
              <a:rPr lang="en-US" dirty="0">
                <a:solidFill>
                  <a:schemeClr val="tx1"/>
                </a:solidFill>
              </a:rPr>
              <a:t> sounds </a:t>
            </a:r>
          </a:p>
          <a:p>
            <a:pPr>
              <a:buClr>
                <a:schemeClr val="tx1"/>
              </a:buClr>
              <a:buFont typeface="Arial" panose="020B0604020202020204" pitchFamily="34" charset="0"/>
              <a:buChar char="•"/>
            </a:pPr>
            <a:r>
              <a:rPr lang="en-US" dirty="0">
                <a:solidFill>
                  <a:schemeClr val="tx1"/>
                </a:solidFill>
                <a:effectLst/>
                <a:ea typeface="Calibri" panose="020F0502020204030204" pitchFamily="34" charset="0"/>
                <a:cs typeface="Times New Roman" panose="02020603050405020304" pitchFamily="18" charset="0"/>
              </a:rPr>
              <a:t> Worrying or fearful about future disasters</a:t>
            </a:r>
          </a:p>
          <a:p>
            <a:endParaRPr lang="en-US" dirty="0"/>
          </a:p>
        </p:txBody>
      </p:sp>
    </p:spTree>
    <p:extLst>
      <p:ext uri="{BB962C8B-B14F-4D97-AF65-F5344CB8AC3E}">
        <p14:creationId xmlns:p14="http://schemas.microsoft.com/office/powerpoint/2010/main" val="2672836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diagram&#10;&#10;Description automatically generated">
            <a:extLst>
              <a:ext uri="{FF2B5EF4-FFF2-40B4-BE49-F238E27FC236}">
                <a16:creationId xmlns:a16="http://schemas.microsoft.com/office/drawing/2014/main" id="{FC4ED0CD-F402-7E41-A12E-8A50C1735BB7}"/>
              </a:ext>
            </a:extLst>
          </p:cNvPr>
          <p:cNvPicPr>
            <a:picLocks noChangeAspect="1"/>
          </p:cNvPicPr>
          <p:nvPr/>
        </p:nvPicPr>
        <p:blipFill rotWithShape="1">
          <a:blip r:embed="rId3">
            <a:extLst>
              <a:ext uri="{28A0092B-C50C-407E-A947-70E740481C1C}">
                <a14:useLocalDpi xmlns:a14="http://schemas.microsoft.com/office/drawing/2010/main" val="0"/>
              </a:ext>
            </a:extLst>
          </a:blip>
          <a:srcRect l="4527"/>
          <a:stretch/>
        </p:blipFill>
        <p:spPr>
          <a:xfrm>
            <a:off x="5369169" y="1544883"/>
            <a:ext cx="6427256" cy="4762927"/>
          </a:xfrm>
          <a:prstGeom prst="rect">
            <a:avLst/>
          </a:prstGeom>
          <a:effectLst/>
        </p:spPr>
      </p:pic>
      <p:sp>
        <p:nvSpPr>
          <p:cNvPr id="2" name="Title 1">
            <a:extLst>
              <a:ext uri="{FF2B5EF4-FFF2-40B4-BE49-F238E27FC236}">
                <a16:creationId xmlns:a16="http://schemas.microsoft.com/office/drawing/2014/main" id="{D1D40835-145F-47D7-BD55-7936DA30AF5E}"/>
              </a:ext>
            </a:extLst>
          </p:cNvPr>
          <p:cNvSpPr>
            <a:spLocks noGrp="1"/>
          </p:cNvSpPr>
          <p:nvPr>
            <p:ph type="title"/>
          </p:nvPr>
        </p:nvSpPr>
        <p:spPr/>
        <p:txBody>
          <a:bodyPr>
            <a:normAutofit/>
          </a:bodyPr>
          <a:lstStyle/>
          <a:p>
            <a:r>
              <a:rPr lang="en-US" b="1" dirty="0">
                <a:solidFill>
                  <a:schemeClr val="tx1"/>
                </a:solidFill>
              </a:rPr>
              <a:t>Prioritize Basic Needs</a:t>
            </a:r>
          </a:p>
        </p:txBody>
      </p:sp>
      <p:sp>
        <p:nvSpPr>
          <p:cNvPr id="3" name="Content Placeholder 2">
            <a:extLst>
              <a:ext uri="{FF2B5EF4-FFF2-40B4-BE49-F238E27FC236}">
                <a16:creationId xmlns:a16="http://schemas.microsoft.com/office/drawing/2014/main" id="{FD986BBC-E384-440B-954F-6642A11ED93C}"/>
              </a:ext>
            </a:extLst>
          </p:cNvPr>
          <p:cNvSpPr>
            <a:spLocks noGrp="1"/>
          </p:cNvSpPr>
          <p:nvPr>
            <p:ph sz="half" idx="1"/>
          </p:nvPr>
        </p:nvSpPr>
        <p:spPr>
          <a:xfrm>
            <a:off x="1188719" y="1869084"/>
            <a:ext cx="4180450" cy="4438726"/>
          </a:xfrm>
        </p:spPr>
        <p:txBody>
          <a:bodyPr vert="horz" lIns="91440" tIns="45720" rIns="91440" bIns="45720" rtlCol="0">
            <a:normAutofit fontScale="92500" lnSpcReduction="10000"/>
          </a:bodyPr>
          <a:lstStyle/>
          <a:p>
            <a:pPr>
              <a:buClr>
                <a:schemeClr val="tx1"/>
              </a:buClr>
              <a:buFont typeface="Arial" panose="020B0604020202020204" pitchFamily="34" charset="0"/>
              <a:buChar char="•"/>
            </a:pPr>
            <a:r>
              <a:rPr lang="en-US" sz="3300" dirty="0">
                <a:solidFill>
                  <a:schemeClr val="tx1"/>
                </a:solidFill>
                <a:ea typeface="Calibri" panose="020F0502020204030204" pitchFamily="34" charset="0"/>
                <a:cs typeface="Times New Roman" panose="02020603050405020304" pitchFamily="18" charset="0"/>
              </a:rPr>
              <a:t> F</a:t>
            </a:r>
            <a:r>
              <a:rPr lang="en-US" sz="3300" dirty="0">
                <a:solidFill>
                  <a:schemeClr val="tx1"/>
                </a:solidFill>
                <a:effectLst/>
                <a:ea typeface="Calibri" panose="020F0502020204030204" pitchFamily="34" charset="0"/>
                <a:cs typeface="Times New Roman" panose="02020603050405020304" pitchFamily="18" charset="0"/>
              </a:rPr>
              <a:t>ood (nonperishable)</a:t>
            </a:r>
          </a:p>
          <a:p>
            <a:pPr>
              <a:buClr>
                <a:schemeClr val="tx1"/>
              </a:buClr>
              <a:buFont typeface="Arial" panose="020B0604020202020204" pitchFamily="34" charset="0"/>
              <a:buChar char="•"/>
            </a:pPr>
            <a:r>
              <a:rPr lang="en-US" sz="3300" dirty="0">
                <a:solidFill>
                  <a:schemeClr val="tx1"/>
                </a:solidFill>
                <a:ea typeface="Calibri" panose="020F0502020204030204" pitchFamily="34" charset="0"/>
                <a:cs typeface="Times New Roman" panose="02020603050405020304" pitchFamily="18" charset="0"/>
              </a:rPr>
              <a:t> W</a:t>
            </a:r>
            <a:r>
              <a:rPr lang="en-US" sz="3300" dirty="0">
                <a:solidFill>
                  <a:schemeClr val="tx1"/>
                </a:solidFill>
                <a:effectLst/>
                <a:ea typeface="Calibri" panose="020F0502020204030204" pitchFamily="34" charset="0"/>
                <a:cs typeface="Times New Roman" panose="02020603050405020304" pitchFamily="18" charset="0"/>
              </a:rPr>
              <a:t>ater (bottled)</a:t>
            </a:r>
          </a:p>
          <a:p>
            <a:pPr>
              <a:buClr>
                <a:schemeClr val="tx1"/>
              </a:buClr>
              <a:buFont typeface="Arial" panose="020B0604020202020204" pitchFamily="34" charset="0"/>
              <a:buChar char="•"/>
            </a:pPr>
            <a:r>
              <a:rPr lang="en-US" sz="3300" dirty="0">
                <a:solidFill>
                  <a:schemeClr val="tx1"/>
                </a:solidFill>
                <a:ea typeface="Calibri" panose="020F0502020204030204" pitchFamily="34" charset="0"/>
                <a:cs typeface="Times New Roman" panose="02020603050405020304" pitchFamily="18" charset="0"/>
              </a:rPr>
              <a:t> S</a:t>
            </a:r>
            <a:r>
              <a:rPr lang="en-US" sz="3300" dirty="0">
                <a:solidFill>
                  <a:schemeClr val="tx1"/>
                </a:solidFill>
                <a:effectLst/>
                <a:ea typeface="Calibri" panose="020F0502020204030204" pitchFamily="34" charset="0"/>
                <a:cs typeface="Times New Roman" panose="02020603050405020304" pitchFamily="18" charset="0"/>
              </a:rPr>
              <a:t>afety (avoid unsafe </a:t>
            </a:r>
            <a:br>
              <a:rPr lang="en-US" sz="3300" dirty="0">
                <a:solidFill>
                  <a:schemeClr val="tx1"/>
                </a:solidFill>
                <a:effectLst/>
                <a:ea typeface="Calibri" panose="020F0502020204030204" pitchFamily="34" charset="0"/>
                <a:cs typeface="Times New Roman" panose="02020603050405020304" pitchFamily="18" charset="0"/>
              </a:rPr>
            </a:br>
            <a:r>
              <a:rPr lang="en-US" sz="3300" dirty="0">
                <a:solidFill>
                  <a:schemeClr val="tx1"/>
                </a:solidFill>
                <a:effectLst/>
                <a:ea typeface="Calibri" panose="020F0502020204030204" pitchFamily="34" charset="0"/>
                <a:cs typeface="Times New Roman" panose="02020603050405020304" pitchFamily="18" charset="0"/>
              </a:rPr>
              <a:t> conditions)</a:t>
            </a:r>
          </a:p>
          <a:p>
            <a:pPr>
              <a:buClr>
                <a:schemeClr val="tx1"/>
              </a:buClr>
              <a:buFont typeface="Arial" panose="020B0604020202020204" pitchFamily="34" charset="0"/>
              <a:buChar char="•"/>
            </a:pPr>
            <a:r>
              <a:rPr lang="en-US" sz="3300" dirty="0">
                <a:solidFill>
                  <a:schemeClr val="tx1"/>
                </a:solidFill>
                <a:ea typeface="Calibri" panose="020F0502020204030204" pitchFamily="34" charset="0"/>
                <a:cs typeface="Times New Roman" panose="02020603050405020304" pitchFamily="18" charset="0"/>
              </a:rPr>
              <a:t> S</a:t>
            </a:r>
            <a:r>
              <a:rPr lang="en-US" sz="3300" dirty="0">
                <a:solidFill>
                  <a:schemeClr val="tx1"/>
                </a:solidFill>
                <a:effectLst/>
                <a:ea typeface="Calibri" panose="020F0502020204030204" pitchFamily="34" charset="0"/>
                <a:cs typeface="Times New Roman" panose="02020603050405020304" pitchFamily="18" charset="0"/>
              </a:rPr>
              <a:t>helter (undamaged </a:t>
            </a:r>
            <a:br>
              <a:rPr lang="en-US" sz="3300" dirty="0">
                <a:solidFill>
                  <a:schemeClr val="tx1"/>
                </a:solidFill>
                <a:effectLst/>
                <a:ea typeface="Calibri" panose="020F0502020204030204" pitchFamily="34" charset="0"/>
                <a:cs typeface="Times New Roman" panose="02020603050405020304" pitchFamily="18" charset="0"/>
              </a:rPr>
            </a:br>
            <a:r>
              <a:rPr lang="en-US" sz="3300" dirty="0">
                <a:solidFill>
                  <a:schemeClr val="tx1"/>
                </a:solidFill>
                <a:effectLst/>
                <a:ea typeface="Calibri" panose="020F0502020204030204" pitchFamily="34" charset="0"/>
                <a:cs typeface="Times New Roman" panose="02020603050405020304" pitchFamily="18" charset="0"/>
              </a:rPr>
              <a:t> structures)</a:t>
            </a:r>
            <a:endParaRPr lang="en-US" sz="3300" dirty="0">
              <a:solidFill>
                <a:schemeClr val="tx1"/>
              </a:solidFill>
              <a:ea typeface="Calibri" panose="020F0502020204030204" pitchFamily="34" charset="0"/>
              <a:cs typeface="Times New Roman" panose="02020603050405020304" pitchFamily="18" charset="0"/>
            </a:endParaRPr>
          </a:p>
          <a:p>
            <a:pPr>
              <a:buClr>
                <a:schemeClr val="tx1"/>
              </a:buClr>
              <a:buFont typeface="Arial" panose="020B0604020202020204" pitchFamily="34" charset="0"/>
              <a:buChar char="•"/>
            </a:pPr>
            <a:r>
              <a:rPr lang="en-US" sz="3300" dirty="0">
                <a:solidFill>
                  <a:schemeClr val="tx1"/>
                </a:solidFill>
                <a:effectLst/>
                <a:ea typeface="Calibri" panose="020F0502020204030204" pitchFamily="34" charset="0"/>
                <a:cs typeface="Times New Roman" panose="02020603050405020304" pitchFamily="18" charset="0"/>
              </a:rPr>
              <a:t> Clothing (dry socks, pants, </a:t>
            </a:r>
            <a:br>
              <a:rPr lang="en-US" sz="3300" dirty="0">
                <a:solidFill>
                  <a:schemeClr val="tx1"/>
                </a:solidFill>
                <a:effectLst/>
                <a:ea typeface="Calibri" panose="020F0502020204030204" pitchFamily="34" charset="0"/>
                <a:cs typeface="Times New Roman" panose="02020603050405020304" pitchFamily="18" charset="0"/>
              </a:rPr>
            </a:br>
            <a:r>
              <a:rPr lang="en-US" sz="3300" dirty="0">
                <a:solidFill>
                  <a:schemeClr val="tx1"/>
                </a:solidFill>
                <a:effectLst/>
                <a:ea typeface="Calibri" panose="020F0502020204030204" pitchFamily="34" charset="0"/>
                <a:cs typeface="Times New Roman" panose="02020603050405020304" pitchFamily="18" charset="0"/>
              </a:rPr>
              <a:t> shirt, jacket)</a:t>
            </a:r>
            <a:endParaRPr lang="en-US" sz="3300" dirty="0">
              <a:solidFill>
                <a:schemeClr val="tx1"/>
              </a:solidFill>
            </a:endParaRPr>
          </a:p>
          <a:p>
            <a:pPr marL="182880" indent="-182880">
              <a:lnSpc>
                <a:spcPct val="120000"/>
              </a:lnSpc>
              <a:spcBef>
                <a:spcPts val="0"/>
              </a:spcBef>
              <a:spcAft>
                <a:spcPts val="0"/>
              </a:spcAft>
              <a:buNone/>
            </a:pPr>
            <a:endParaRPr lang="en-US" sz="1300" b="1" u="sng" dirty="0">
              <a:solidFill>
                <a:schemeClr val="tx1"/>
              </a:solidFill>
            </a:endParaRPr>
          </a:p>
        </p:txBody>
      </p:sp>
    </p:spTree>
    <p:extLst>
      <p:ext uri="{BB962C8B-B14F-4D97-AF65-F5344CB8AC3E}">
        <p14:creationId xmlns:p14="http://schemas.microsoft.com/office/powerpoint/2010/main" val="3629736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6BDEC4-F243-394C-B36E-A3D9AC379521}"/>
              </a:ext>
            </a:extLst>
          </p:cNvPr>
          <p:cNvSpPr>
            <a:spLocks noGrp="1"/>
          </p:cNvSpPr>
          <p:nvPr>
            <p:ph type="title"/>
          </p:nvPr>
        </p:nvSpPr>
        <p:spPr/>
        <p:txBody>
          <a:bodyPr/>
          <a:lstStyle/>
          <a:p>
            <a:r>
              <a:rPr lang="en-US" b="1" dirty="0">
                <a:solidFill>
                  <a:schemeClr val="tx1"/>
                </a:solidFill>
              </a:rPr>
              <a:t>Caring for Yourself and Others</a:t>
            </a:r>
          </a:p>
        </p:txBody>
      </p:sp>
      <p:sp>
        <p:nvSpPr>
          <p:cNvPr id="9" name="Content Placeholder 2">
            <a:extLst>
              <a:ext uri="{FF2B5EF4-FFF2-40B4-BE49-F238E27FC236}">
                <a16:creationId xmlns:a16="http://schemas.microsoft.com/office/drawing/2014/main" id="{169A8D38-DFFE-F441-9B58-C27E57F68817}"/>
              </a:ext>
            </a:extLst>
          </p:cNvPr>
          <p:cNvSpPr>
            <a:spLocks noGrp="1"/>
          </p:cNvSpPr>
          <p:nvPr>
            <p:ph sz="half" idx="1"/>
          </p:nvPr>
        </p:nvSpPr>
        <p:spPr>
          <a:xfrm>
            <a:off x="838200" y="1825625"/>
            <a:ext cx="4812323" cy="4351338"/>
          </a:xfrm>
        </p:spPr>
        <p:txBody>
          <a:bodyPr>
            <a:normAutofit fontScale="92500"/>
          </a:bodyPr>
          <a:lstStyle/>
          <a:p>
            <a:pPr>
              <a:buClr>
                <a:schemeClr val="tx1"/>
              </a:buClr>
              <a:buFont typeface="Arial" panose="020B0604020202020204" pitchFamily="34" charset="0"/>
              <a:buChar char="•"/>
            </a:pPr>
            <a:r>
              <a:rPr lang="en-US" sz="2600" dirty="0">
                <a:solidFill>
                  <a:schemeClr val="tx1"/>
                </a:solidFill>
              </a:rPr>
              <a:t> Use compassion and caring in dealing    </a:t>
            </a:r>
            <a:br>
              <a:rPr lang="en-US" sz="2600" dirty="0">
                <a:solidFill>
                  <a:schemeClr val="tx1"/>
                </a:solidFill>
              </a:rPr>
            </a:br>
            <a:r>
              <a:rPr lang="en-US" sz="2600" dirty="0">
                <a:solidFill>
                  <a:schemeClr val="tx1"/>
                </a:solidFill>
              </a:rPr>
              <a:t> with others. </a:t>
            </a:r>
          </a:p>
          <a:p>
            <a:pPr>
              <a:buClr>
                <a:schemeClr val="tx1"/>
              </a:buClr>
              <a:buFont typeface="Arial" panose="020B0604020202020204" pitchFamily="34" charset="0"/>
              <a:buChar char="•"/>
            </a:pPr>
            <a:r>
              <a:rPr lang="en-US" sz="2600" dirty="0">
                <a:solidFill>
                  <a:schemeClr val="tx1"/>
                </a:solidFill>
              </a:rPr>
              <a:t> Offer supportive words to yourself </a:t>
            </a:r>
            <a:br>
              <a:rPr lang="en-US" sz="2600" dirty="0">
                <a:solidFill>
                  <a:schemeClr val="tx1"/>
                </a:solidFill>
              </a:rPr>
            </a:br>
            <a:r>
              <a:rPr lang="en-US" sz="2600" dirty="0">
                <a:solidFill>
                  <a:schemeClr val="tx1"/>
                </a:solidFill>
              </a:rPr>
              <a:t> and others.</a:t>
            </a:r>
          </a:p>
          <a:p>
            <a:pPr>
              <a:buClr>
                <a:schemeClr val="tx1"/>
              </a:buClr>
              <a:buFont typeface="Arial" panose="020B0604020202020204" pitchFamily="34" charset="0"/>
              <a:buChar char="•"/>
            </a:pPr>
            <a:r>
              <a:rPr lang="en-US" sz="2600" dirty="0">
                <a:solidFill>
                  <a:schemeClr val="tx1"/>
                </a:solidFill>
              </a:rPr>
              <a:t> Spend time or reach out to family </a:t>
            </a:r>
            <a:br>
              <a:rPr lang="en-US" sz="2600" dirty="0">
                <a:solidFill>
                  <a:schemeClr val="tx1"/>
                </a:solidFill>
              </a:rPr>
            </a:br>
            <a:r>
              <a:rPr lang="en-US" sz="2600" dirty="0">
                <a:solidFill>
                  <a:schemeClr val="tx1"/>
                </a:solidFill>
              </a:rPr>
              <a:t> and friends daily. </a:t>
            </a:r>
          </a:p>
          <a:p>
            <a:pPr>
              <a:buClr>
                <a:schemeClr val="tx1"/>
              </a:buClr>
              <a:buFont typeface="Arial" panose="020B0604020202020204" pitchFamily="34" charset="0"/>
              <a:buChar char="•"/>
            </a:pPr>
            <a:r>
              <a:rPr lang="en-US" sz="2600" dirty="0">
                <a:solidFill>
                  <a:schemeClr val="tx1"/>
                </a:solidFill>
              </a:rPr>
              <a:t> Avoid the use of alcohol or drugs. </a:t>
            </a:r>
          </a:p>
          <a:p>
            <a:pPr>
              <a:buClr>
                <a:schemeClr val="tx1"/>
              </a:buClr>
              <a:buFont typeface="Arial" panose="020B0604020202020204" pitchFamily="34" charset="0"/>
              <a:buChar char="•"/>
            </a:pPr>
            <a:r>
              <a:rPr lang="en-US" sz="2600" dirty="0">
                <a:solidFill>
                  <a:schemeClr val="tx1"/>
                </a:solidFill>
              </a:rPr>
              <a:t> Reduce or avoid consumption of </a:t>
            </a:r>
            <a:br>
              <a:rPr lang="en-US" sz="2600" dirty="0">
                <a:solidFill>
                  <a:schemeClr val="tx1"/>
                </a:solidFill>
              </a:rPr>
            </a:br>
            <a:r>
              <a:rPr lang="en-US" sz="2600" dirty="0">
                <a:solidFill>
                  <a:schemeClr val="tx1"/>
                </a:solidFill>
              </a:rPr>
              <a:t> news.</a:t>
            </a:r>
          </a:p>
          <a:p>
            <a:pPr>
              <a:buClr>
                <a:schemeClr val="tx1"/>
              </a:buClr>
              <a:buFont typeface="Arial" panose="020B0604020202020204" pitchFamily="34" charset="0"/>
              <a:buChar char="•"/>
            </a:pPr>
            <a:r>
              <a:rPr lang="en-US" sz="2600" dirty="0">
                <a:solidFill>
                  <a:schemeClr val="tx1"/>
                </a:solidFill>
              </a:rPr>
              <a:t> Delay making major life decisions. </a:t>
            </a:r>
          </a:p>
          <a:p>
            <a:endParaRPr lang="en-US" dirty="0"/>
          </a:p>
        </p:txBody>
      </p:sp>
      <p:sp>
        <p:nvSpPr>
          <p:cNvPr id="10" name="Content Placeholder 3">
            <a:extLst>
              <a:ext uri="{FF2B5EF4-FFF2-40B4-BE49-F238E27FC236}">
                <a16:creationId xmlns:a16="http://schemas.microsoft.com/office/drawing/2014/main" id="{75FFB6D0-88F8-B14D-8E94-BB343AF5ED73}"/>
              </a:ext>
            </a:extLst>
          </p:cNvPr>
          <p:cNvSpPr>
            <a:spLocks noGrp="1"/>
          </p:cNvSpPr>
          <p:nvPr>
            <p:ph sz="half" idx="2"/>
          </p:nvPr>
        </p:nvSpPr>
        <p:spPr>
          <a:xfrm>
            <a:off x="6172200" y="1825625"/>
            <a:ext cx="5181600" cy="4351338"/>
          </a:xfrm>
        </p:spPr>
        <p:txBody>
          <a:bodyPr>
            <a:normAutofit fontScale="92500"/>
          </a:bodyPr>
          <a:lstStyle/>
          <a:p>
            <a:pPr>
              <a:buClr>
                <a:schemeClr val="tx1"/>
              </a:buClr>
              <a:buFont typeface="Arial" panose="020B0604020202020204" pitchFamily="34" charset="0"/>
              <a:buChar char="•"/>
            </a:pPr>
            <a:r>
              <a:rPr lang="en-US" sz="2600" dirty="0">
                <a:solidFill>
                  <a:schemeClr val="tx1"/>
                </a:solidFill>
              </a:rPr>
              <a:t> Acknowledge your emotions. One day, </a:t>
            </a:r>
            <a:br>
              <a:rPr lang="en-US" sz="2600" dirty="0">
                <a:solidFill>
                  <a:schemeClr val="tx1"/>
                </a:solidFill>
              </a:rPr>
            </a:br>
            <a:r>
              <a:rPr lang="en-US" sz="2600" dirty="0">
                <a:solidFill>
                  <a:schemeClr val="tx1"/>
                </a:solidFill>
              </a:rPr>
              <a:t> you may feel angry, then feel </a:t>
            </a:r>
            <a:br>
              <a:rPr lang="en-US" sz="2600" dirty="0">
                <a:solidFill>
                  <a:schemeClr val="tx1"/>
                </a:solidFill>
              </a:rPr>
            </a:br>
            <a:r>
              <a:rPr lang="en-US" sz="2600" dirty="0">
                <a:solidFill>
                  <a:schemeClr val="tx1"/>
                </a:solidFill>
              </a:rPr>
              <a:t> overwhelmed or sad. </a:t>
            </a:r>
          </a:p>
          <a:p>
            <a:pPr>
              <a:buClr>
                <a:schemeClr val="tx1"/>
              </a:buClr>
              <a:buFont typeface="Arial" panose="020B0604020202020204" pitchFamily="34" charset="0"/>
              <a:buChar char="•"/>
            </a:pPr>
            <a:r>
              <a:rPr lang="en-US" sz="2600" dirty="0">
                <a:solidFill>
                  <a:schemeClr val="tx1"/>
                </a:solidFill>
              </a:rPr>
              <a:t> Give yourself grace. Feeling sad, </a:t>
            </a:r>
            <a:br>
              <a:rPr lang="en-US" sz="2600" dirty="0">
                <a:solidFill>
                  <a:schemeClr val="tx1"/>
                </a:solidFill>
              </a:rPr>
            </a:br>
            <a:r>
              <a:rPr lang="en-US" sz="2600" dirty="0">
                <a:solidFill>
                  <a:schemeClr val="tx1"/>
                </a:solidFill>
              </a:rPr>
              <a:t> worried, and angry is OK.</a:t>
            </a:r>
          </a:p>
          <a:p>
            <a:pPr>
              <a:buClr>
                <a:schemeClr val="tx1"/>
              </a:buClr>
              <a:buFont typeface="Arial" panose="020B0604020202020204" pitchFamily="34" charset="0"/>
              <a:buChar char="•"/>
            </a:pPr>
            <a:r>
              <a:rPr lang="en-US" sz="2600" dirty="0">
                <a:solidFill>
                  <a:schemeClr val="tx1"/>
                </a:solidFill>
              </a:rPr>
              <a:t> Try to get “good” sleep.</a:t>
            </a:r>
          </a:p>
          <a:p>
            <a:pPr>
              <a:buClr>
                <a:schemeClr val="tx1"/>
              </a:buClr>
              <a:buFont typeface="Arial" panose="020B0604020202020204" pitchFamily="34" charset="0"/>
              <a:buChar char="•"/>
            </a:pPr>
            <a:r>
              <a:rPr lang="en-US" sz="2600" dirty="0">
                <a:solidFill>
                  <a:schemeClr val="tx1"/>
                </a:solidFill>
              </a:rPr>
              <a:t> Remain flexible. Changes will occur.</a:t>
            </a:r>
          </a:p>
          <a:p>
            <a:pPr>
              <a:buClr>
                <a:schemeClr val="tx1"/>
              </a:buClr>
              <a:buFont typeface="Arial" panose="020B0604020202020204" pitchFamily="34" charset="0"/>
              <a:buChar char="•"/>
            </a:pPr>
            <a:r>
              <a:rPr lang="en-US" sz="2600" dirty="0">
                <a:solidFill>
                  <a:schemeClr val="tx1"/>
                </a:solidFill>
              </a:rPr>
              <a:t> Seek professional support from a </a:t>
            </a:r>
            <a:br>
              <a:rPr lang="en-US" sz="2600" dirty="0">
                <a:solidFill>
                  <a:schemeClr val="tx1"/>
                </a:solidFill>
              </a:rPr>
            </a:br>
            <a:r>
              <a:rPr lang="en-US" sz="2600" dirty="0">
                <a:solidFill>
                  <a:schemeClr val="tx1"/>
                </a:solidFill>
              </a:rPr>
              <a:t> physician or counselor. </a:t>
            </a:r>
          </a:p>
          <a:p>
            <a:endParaRPr lang="en-US" dirty="0"/>
          </a:p>
        </p:txBody>
      </p:sp>
    </p:spTree>
    <p:extLst>
      <p:ext uri="{BB962C8B-B14F-4D97-AF65-F5344CB8AC3E}">
        <p14:creationId xmlns:p14="http://schemas.microsoft.com/office/powerpoint/2010/main" val="4264809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40835-145F-47D7-BD55-7936DA30AF5E}"/>
              </a:ext>
            </a:extLst>
          </p:cNvPr>
          <p:cNvSpPr>
            <a:spLocks noGrp="1"/>
          </p:cNvSpPr>
          <p:nvPr>
            <p:ph type="title"/>
          </p:nvPr>
        </p:nvSpPr>
        <p:spPr/>
        <p:txBody>
          <a:bodyPr>
            <a:normAutofit/>
          </a:bodyPr>
          <a:lstStyle/>
          <a:p>
            <a:r>
              <a:rPr lang="en-US" b="1" dirty="0">
                <a:solidFill>
                  <a:schemeClr val="tx1"/>
                </a:solidFill>
              </a:rPr>
              <a:t>Restoring Routine</a:t>
            </a:r>
          </a:p>
        </p:txBody>
      </p:sp>
      <p:sp>
        <p:nvSpPr>
          <p:cNvPr id="7" name="Content Placeholder 2">
            <a:extLst>
              <a:ext uri="{FF2B5EF4-FFF2-40B4-BE49-F238E27FC236}">
                <a16:creationId xmlns:a16="http://schemas.microsoft.com/office/drawing/2014/main" id="{277C6E16-0036-4E01-08DE-9F9500A1A025}"/>
              </a:ext>
            </a:extLst>
          </p:cNvPr>
          <p:cNvSpPr txBox="1">
            <a:spLocks/>
          </p:cNvSpPr>
          <p:nvPr/>
        </p:nvSpPr>
        <p:spPr>
          <a:xfrm>
            <a:off x="1097280" y="1948957"/>
            <a:ext cx="9922412" cy="4023360"/>
          </a:xfrm>
          <a:prstGeom prst="rect">
            <a:avLst/>
          </a:prstGeom>
        </p:spPr>
        <p:txBody>
          <a:bodyPr vert="horz" lIns="91440" tIns="45720" rIns="9144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5"/>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5"/>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5"/>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5"/>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chemeClr val="tx1"/>
              </a:buClr>
              <a:buFont typeface="Arial" panose="020B0604020202020204" pitchFamily="34" charset="0"/>
              <a:buChar char="•"/>
            </a:pPr>
            <a:r>
              <a:rPr lang="en-US" sz="2800" dirty="0">
                <a:solidFill>
                  <a:schemeClr val="tx1"/>
                </a:solidFill>
              </a:rPr>
              <a:t> Eat at the same time each day.</a:t>
            </a:r>
          </a:p>
          <a:p>
            <a:pPr>
              <a:buClr>
                <a:schemeClr val="tx1"/>
              </a:buClr>
              <a:buFont typeface="Arial" panose="020B0604020202020204" pitchFamily="34" charset="0"/>
              <a:buChar char="•"/>
            </a:pPr>
            <a:r>
              <a:rPr lang="en-US" sz="2800" dirty="0">
                <a:solidFill>
                  <a:schemeClr val="tx1"/>
                </a:solidFill>
              </a:rPr>
              <a:t> Drink plenty of water.  </a:t>
            </a:r>
          </a:p>
          <a:p>
            <a:pPr>
              <a:buClr>
                <a:schemeClr val="tx1"/>
              </a:buClr>
              <a:buFont typeface="Arial" panose="020B0604020202020204" pitchFamily="34" charset="0"/>
              <a:buChar char="•"/>
            </a:pPr>
            <a:r>
              <a:rPr lang="en-US" sz="2800" dirty="0">
                <a:solidFill>
                  <a:schemeClr val="tx1"/>
                </a:solidFill>
              </a:rPr>
              <a:t> Take time for rest to boost your recovery.</a:t>
            </a:r>
          </a:p>
          <a:p>
            <a:pPr>
              <a:buClr>
                <a:schemeClr val="tx1"/>
              </a:buClr>
              <a:buFont typeface="Arial" panose="020B0604020202020204" pitchFamily="34" charset="0"/>
              <a:buChar char="•"/>
            </a:pPr>
            <a:r>
              <a:rPr lang="en-US" sz="2800" dirty="0">
                <a:solidFill>
                  <a:schemeClr val="tx1"/>
                </a:solidFill>
              </a:rPr>
              <a:t> If possible, take your medicines. </a:t>
            </a:r>
          </a:p>
          <a:p>
            <a:pPr>
              <a:buClr>
                <a:schemeClr val="tx1"/>
              </a:buClr>
              <a:buFont typeface="Arial" panose="020B0604020202020204" pitchFamily="34" charset="0"/>
              <a:buChar char="•"/>
            </a:pPr>
            <a:r>
              <a:rPr lang="en-US" sz="2800" dirty="0">
                <a:solidFill>
                  <a:schemeClr val="tx1"/>
                </a:solidFill>
              </a:rPr>
              <a:t> Take time to grieve. </a:t>
            </a:r>
          </a:p>
          <a:p>
            <a:pPr>
              <a:buClr>
                <a:schemeClr val="tx1"/>
              </a:buClr>
              <a:buFont typeface="Arial" panose="020B0604020202020204" pitchFamily="34" charset="0"/>
              <a:buChar char="•"/>
            </a:pPr>
            <a:r>
              <a:rPr lang="en-US" sz="2800" dirty="0">
                <a:solidFill>
                  <a:schemeClr val="tx1"/>
                </a:solidFill>
              </a:rPr>
              <a:t> Talk daily to someone you trust. </a:t>
            </a:r>
          </a:p>
          <a:p>
            <a:pPr>
              <a:buClr>
                <a:schemeClr val="tx1"/>
              </a:buClr>
              <a:buFont typeface="Arial" panose="020B0604020202020204" pitchFamily="34" charset="0"/>
              <a:buChar char="•"/>
            </a:pPr>
            <a:r>
              <a:rPr lang="en-US" sz="2800" dirty="0">
                <a:solidFill>
                  <a:schemeClr val="tx1"/>
                </a:solidFill>
              </a:rPr>
              <a:t> Wake up and go to bed at the same time.</a:t>
            </a:r>
          </a:p>
        </p:txBody>
      </p:sp>
      <p:pic>
        <p:nvPicPr>
          <p:cNvPr id="10" name="Picture 9">
            <a:extLst>
              <a:ext uri="{FF2B5EF4-FFF2-40B4-BE49-F238E27FC236}">
                <a16:creationId xmlns:a16="http://schemas.microsoft.com/office/drawing/2014/main" id="{2FE9B533-F57E-4F43-9AE5-6AA7AAF4643B}"/>
              </a:ext>
            </a:extLst>
          </p:cNvPr>
          <p:cNvPicPr>
            <a:picLocks noChangeAspect="1"/>
          </p:cNvPicPr>
          <p:nvPr/>
        </p:nvPicPr>
        <p:blipFill rotWithShape="1">
          <a:blip r:embed="rId3">
            <a:extLst>
              <a:ext uri="{28A0092B-C50C-407E-A947-70E740481C1C}">
                <a14:useLocalDpi xmlns:a14="http://schemas.microsoft.com/office/drawing/2010/main" val="0"/>
              </a:ext>
            </a:extLst>
          </a:blip>
          <a:srcRect l="1287" r="23936"/>
          <a:stretch/>
        </p:blipFill>
        <p:spPr>
          <a:xfrm>
            <a:off x="7549662" y="1948957"/>
            <a:ext cx="4466493" cy="3357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90227798"/>
      </p:ext>
    </p:extLst>
  </p:cSld>
  <p:clrMapOvr>
    <a:masterClrMapping/>
  </p:clrMapOvr>
</p:sld>
</file>

<file path=ppt/theme/theme1.xml><?xml version="1.0" encoding="utf-8"?>
<a:theme xmlns:a="http://schemas.openxmlformats.org/drawingml/2006/main" name="Office Theme">
  <a:themeElements>
    <a:clrScheme name="MoneyWi$e">
      <a:dk1>
        <a:srgbClr val="000000"/>
      </a:dk1>
      <a:lt1>
        <a:srgbClr val="FFFFFF"/>
      </a:lt1>
      <a:dk2>
        <a:srgbClr val="1A3669"/>
      </a:dk2>
      <a:lt2>
        <a:srgbClr val="DBDDE5"/>
      </a:lt2>
      <a:accent1>
        <a:srgbClr val="4CBCC4"/>
      </a:accent1>
      <a:accent2>
        <a:srgbClr val="FFA330"/>
      </a:accent2>
      <a:accent3>
        <a:srgbClr val="B1C8E8"/>
      </a:accent3>
      <a:accent4>
        <a:srgbClr val="FFDB00"/>
      </a:accent4>
      <a:accent5>
        <a:srgbClr val="1D8AFF"/>
      </a:accent5>
      <a:accent6>
        <a:srgbClr val="B1C9E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Retrospect">
  <a:themeElements>
    <a:clrScheme name="MoneyWi$e">
      <a:dk1>
        <a:srgbClr val="000000"/>
      </a:dk1>
      <a:lt1>
        <a:srgbClr val="FFFFFF"/>
      </a:lt1>
      <a:dk2>
        <a:srgbClr val="1A3669"/>
      </a:dk2>
      <a:lt2>
        <a:srgbClr val="DBDDE5"/>
      </a:lt2>
      <a:accent1>
        <a:srgbClr val="4CBCC4"/>
      </a:accent1>
      <a:accent2>
        <a:srgbClr val="FFA330"/>
      </a:accent2>
      <a:accent3>
        <a:srgbClr val="B1C8E8"/>
      </a:accent3>
      <a:accent4>
        <a:srgbClr val="FFDB00"/>
      </a:accent4>
      <a:accent5>
        <a:srgbClr val="1D8AFF"/>
      </a:accent5>
      <a:accent6>
        <a:srgbClr val="B1C9E8"/>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AFA71510541943BA3DFF58A29B809C" ma:contentTypeVersion="0" ma:contentTypeDescription="Create a new document." ma:contentTypeScope="" ma:versionID="dc78fec892819cc23dcb9bfa7fbc939a">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6BA8F9-3296-4E3B-8DB3-039A8174353E}"/>
</file>

<file path=customXml/itemProps2.xml><?xml version="1.0" encoding="utf-8"?>
<ds:datastoreItem xmlns:ds="http://schemas.openxmlformats.org/officeDocument/2006/customXml" ds:itemID="{0BB19B63-6411-4D91-9DA0-F2A7BAF6B9A0}">
  <ds:schemaRefs>
    <ds:schemaRef ds:uri="31d19b81-7f59-4e66-bb44-8436e8c8bb4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AE00457-5923-4C0A-BAA1-315B10C844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TM02900769[[fn=Retrospect]]</Template>
  <TotalTime>456</TotalTime>
  <Words>1863</Words>
  <Application>Microsoft Macintosh PowerPoint</Application>
  <PresentationFormat>Widescreen</PresentationFormat>
  <Paragraphs>130</Paragraphs>
  <Slides>12</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Calibri Light</vt:lpstr>
      <vt:lpstr>Calisto MT</vt:lpstr>
      <vt:lpstr>Symbol</vt:lpstr>
      <vt:lpstr>Times New Roman</vt:lpstr>
      <vt:lpstr>Office Theme</vt:lpstr>
      <vt:lpstr>Retrospect</vt:lpstr>
      <vt:lpstr>Navigating Trauma  After a Natural Disaster </vt:lpstr>
      <vt:lpstr>Lesson Objectives</vt:lpstr>
      <vt:lpstr>Difficult Content Warning</vt:lpstr>
      <vt:lpstr>Defining Trauma</vt:lpstr>
      <vt:lpstr>How Does Trauma Affect the Body? </vt:lpstr>
      <vt:lpstr>Signs of Trauma</vt:lpstr>
      <vt:lpstr>Prioritize Basic Needs</vt:lpstr>
      <vt:lpstr>Caring for Yourself and Others</vt:lpstr>
      <vt:lpstr>Restoring Routine</vt:lpstr>
      <vt:lpstr>Helping Others</vt:lpstr>
      <vt:lpstr>Call or Text 988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&amp; Finance: Important Considerations for Disaster Preparation and Response</dc:title>
  <dc:creator>May, Kelly J.</dc:creator>
  <cp:lastModifiedBy>Thompson, Kelli K.</cp:lastModifiedBy>
  <cp:revision>8</cp:revision>
  <dcterms:created xsi:type="dcterms:W3CDTF">2022-02-28T20:25:21Z</dcterms:created>
  <dcterms:modified xsi:type="dcterms:W3CDTF">2023-06-27T20:31:27Z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0x01010085AFA71510541943BA3DFF58A29B809C</vt:lpwstr>
  </property>
</Properties>
</file>